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 id="2147483654" r:id="rId2"/>
  </p:sldMasterIdLst>
  <p:notesMasterIdLst>
    <p:notesMasterId r:id="rId29"/>
  </p:notesMasterIdLst>
  <p:sldIdLst>
    <p:sldId id="256" r:id="rId3"/>
    <p:sldId id="293" r:id="rId4"/>
    <p:sldId id="318" r:id="rId5"/>
    <p:sldId id="317" r:id="rId6"/>
    <p:sldId id="281" r:id="rId7"/>
    <p:sldId id="260" r:id="rId8"/>
    <p:sldId id="267" r:id="rId9"/>
    <p:sldId id="262" r:id="rId10"/>
    <p:sldId id="263" r:id="rId11"/>
    <p:sldId id="265" r:id="rId12"/>
    <p:sldId id="264" r:id="rId13"/>
    <p:sldId id="302" r:id="rId14"/>
    <p:sldId id="271" r:id="rId15"/>
    <p:sldId id="279" r:id="rId16"/>
    <p:sldId id="269" r:id="rId17"/>
    <p:sldId id="270" r:id="rId18"/>
    <p:sldId id="316" r:id="rId19"/>
    <p:sldId id="276" r:id="rId20"/>
    <p:sldId id="307" r:id="rId21"/>
    <p:sldId id="261" r:id="rId22"/>
    <p:sldId id="319" r:id="rId23"/>
    <p:sldId id="275" r:id="rId24"/>
    <p:sldId id="277" r:id="rId25"/>
    <p:sldId id="273" r:id="rId26"/>
    <p:sldId id="320" r:id="rId27"/>
    <p:sldId id="321" r:id="rId28"/>
  </p:sldIdLst>
  <p:sldSz cx="12192000" cy="6858000"/>
  <p:notesSz cx="12192000" cy="6858000"/>
  <p:embeddedFontLst>
    <p:embeddedFont>
      <p:font typeface="Helvetica Neue" panose="020B060402020202020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5" roundtripDataSignature="AMtx7mge0TMzRMemQZ7yT70T2x9HLlUsn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879"/>
    <p:restoredTop sz="94670"/>
  </p:normalViewPr>
  <p:slideViewPr>
    <p:cSldViewPr snapToGrid="0">
      <p:cViewPr varScale="1">
        <p:scale>
          <a:sx n="78" d="100"/>
          <a:sy n="78" d="100"/>
        </p:scale>
        <p:origin x="1253" y="62"/>
      </p:cViewPr>
      <p:guideLst>
        <p:guide orient="horz" pos="2880"/>
        <p:guide pos="216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68"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4.fntdata"/><Relationship Id="rId6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3.fntdata"/><Relationship Id="rId66"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2.fntdata"/><Relationship Id="rId65"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1.fntdata"/><Relationship Id="rId69"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5283200" cy="3444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6905625" y="0"/>
            <a:ext cx="5283200" cy="3444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13513"/>
            <a:ext cx="5283200" cy="3444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it-IT"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1: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4" name="Google Shape;144;p1: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43: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p4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11514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43: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p4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14173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43: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p4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51111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45: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3" name="Google Shape;353;p45: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24: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3" name="Google Shape;173;p24: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31: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4" name="Google Shape;234;p31: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26: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1" name="Google Shape;191;p26: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27: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9" name="Google Shape;199;p27: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29: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8" name="Google Shape;218;p29: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28: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0" name="Google Shape;210;p28: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43: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p4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86911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35: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6" name="Google Shape;266;p35: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43: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p4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33: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0" name="Google Shape;250;p3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34: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8" name="Google Shape;258;p34: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34: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8" name="Google Shape;258;p34: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87243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40: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2" name="Google Shape;312;p40: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43: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p4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256117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25: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3" name="Google Shape;183;p25: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25: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3" name="Google Shape;183;p25: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48493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39: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1" name="Google Shape;301;p39: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41: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0" name="Google Shape;320;p41: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37: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3" name="Google Shape;283;p37: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43: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p4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80362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43: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p4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62881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6.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lank" type="obj">
  <p:cSld name="OBJECT">
    <p:spTree>
      <p:nvGrpSpPr>
        <p:cNvPr id="1" name="Shape 15"/>
        <p:cNvGrpSpPr/>
        <p:nvPr/>
      </p:nvGrpSpPr>
      <p:grpSpPr>
        <a:xfrm>
          <a:off x="0" y="0"/>
          <a:ext cx="0" cy="0"/>
          <a:chOff x="0" y="0"/>
          <a:chExt cx="0" cy="0"/>
        </a:xfrm>
      </p:grpSpPr>
      <p:sp>
        <p:nvSpPr>
          <p:cNvPr id="16" name="Google Shape;16;p6"/>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6"/>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6"/>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wo Content">
  <p:cSld name="Two Content">
    <p:spTree>
      <p:nvGrpSpPr>
        <p:cNvPr id="1" name="Shape 32"/>
        <p:cNvGrpSpPr/>
        <p:nvPr/>
      </p:nvGrpSpPr>
      <p:grpSpPr>
        <a:xfrm>
          <a:off x="0" y="0"/>
          <a:ext cx="0" cy="0"/>
          <a:chOff x="0" y="0"/>
          <a:chExt cx="0" cy="0"/>
        </a:xfrm>
      </p:grpSpPr>
      <p:pic>
        <p:nvPicPr>
          <p:cNvPr id="33" name="Google Shape;33;p9"/>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34" name="Google Shape;34;p9"/>
          <p:cNvPicPr preferRelativeResize="0"/>
          <p:nvPr/>
        </p:nvPicPr>
        <p:blipFill rotWithShape="1">
          <a:blip r:embed="rId3">
            <a:alphaModFix/>
          </a:blip>
          <a:srcRect/>
          <a:stretch/>
        </p:blipFill>
        <p:spPr>
          <a:xfrm>
            <a:off x="9927335" y="140207"/>
            <a:ext cx="2003932" cy="1292479"/>
          </a:xfrm>
          <a:prstGeom prst="rect">
            <a:avLst/>
          </a:prstGeom>
          <a:noFill/>
          <a:ln>
            <a:noFill/>
          </a:ln>
        </p:spPr>
      </p:pic>
      <p:pic>
        <p:nvPicPr>
          <p:cNvPr id="35" name="Google Shape;35;p9"/>
          <p:cNvPicPr preferRelativeResize="0"/>
          <p:nvPr/>
        </p:nvPicPr>
        <p:blipFill rotWithShape="1">
          <a:blip r:embed="rId4">
            <a:alphaModFix/>
          </a:blip>
          <a:srcRect/>
          <a:stretch/>
        </p:blipFill>
        <p:spPr>
          <a:xfrm>
            <a:off x="10142219" y="355092"/>
            <a:ext cx="1395983" cy="684276"/>
          </a:xfrm>
          <a:prstGeom prst="rect">
            <a:avLst/>
          </a:prstGeom>
          <a:noFill/>
          <a:ln>
            <a:noFill/>
          </a:ln>
        </p:spPr>
      </p:pic>
      <p:sp>
        <p:nvSpPr>
          <p:cNvPr id="36" name="Google Shape;36;p9"/>
          <p:cNvSpPr/>
          <p:nvPr/>
        </p:nvSpPr>
        <p:spPr>
          <a:xfrm>
            <a:off x="10132694" y="345567"/>
            <a:ext cx="1415415" cy="703580"/>
          </a:xfrm>
          <a:custGeom>
            <a:avLst/>
            <a:gdLst/>
            <a:ahLst/>
            <a:cxnLst/>
            <a:rect l="l" t="t" r="r" b="b"/>
            <a:pathLst>
              <a:path w="1415415" h="703580" extrusionOk="0">
                <a:moveTo>
                  <a:pt x="0" y="703326"/>
                </a:moveTo>
                <a:lnTo>
                  <a:pt x="1415033" y="703326"/>
                </a:lnTo>
                <a:lnTo>
                  <a:pt x="1415033" y="0"/>
                </a:lnTo>
                <a:lnTo>
                  <a:pt x="0" y="0"/>
                </a:lnTo>
                <a:lnTo>
                  <a:pt x="0" y="703326"/>
                </a:lnTo>
                <a:close/>
              </a:path>
            </a:pathLst>
          </a:custGeom>
          <a:noFill/>
          <a:ln w="190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7" name="Google Shape;37;p9"/>
          <p:cNvPicPr preferRelativeResize="0"/>
          <p:nvPr/>
        </p:nvPicPr>
        <p:blipFill rotWithShape="1">
          <a:blip r:embed="rId5">
            <a:alphaModFix/>
          </a:blip>
          <a:srcRect/>
          <a:stretch/>
        </p:blipFill>
        <p:spPr>
          <a:xfrm>
            <a:off x="751331" y="472440"/>
            <a:ext cx="2215134" cy="445770"/>
          </a:xfrm>
          <a:prstGeom prst="rect">
            <a:avLst/>
          </a:prstGeom>
          <a:noFill/>
          <a:ln>
            <a:noFill/>
          </a:ln>
        </p:spPr>
      </p:pic>
      <p:sp>
        <p:nvSpPr>
          <p:cNvPr id="38" name="Google Shape;38;p9"/>
          <p:cNvSpPr/>
          <p:nvPr/>
        </p:nvSpPr>
        <p:spPr>
          <a:xfrm>
            <a:off x="745362" y="466090"/>
            <a:ext cx="2199640" cy="429895"/>
          </a:xfrm>
          <a:custGeom>
            <a:avLst/>
            <a:gdLst/>
            <a:ahLst/>
            <a:cxnLst/>
            <a:rect l="l" t="t" r="r" b="b"/>
            <a:pathLst>
              <a:path w="2199640" h="429894" extrusionOk="0">
                <a:moveTo>
                  <a:pt x="2199132" y="0"/>
                </a:moveTo>
                <a:lnTo>
                  <a:pt x="0" y="0"/>
                </a:lnTo>
                <a:lnTo>
                  <a:pt x="0" y="429767"/>
                </a:lnTo>
                <a:lnTo>
                  <a:pt x="2199132" y="429767"/>
                </a:lnTo>
                <a:lnTo>
                  <a:pt x="2199132" y="0"/>
                </a:lnTo>
                <a:close/>
              </a:path>
            </a:pathLst>
          </a:custGeom>
          <a:solidFill>
            <a:srgbClr val="00008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9" name="Google Shape;39;p9"/>
          <p:cNvPicPr preferRelativeResize="0"/>
          <p:nvPr/>
        </p:nvPicPr>
        <p:blipFill rotWithShape="1">
          <a:blip r:embed="rId6">
            <a:alphaModFix/>
          </a:blip>
          <a:srcRect/>
          <a:stretch/>
        </p:blipFill>
        <p:spPr>
          <a:xfrm>
            <a:off x="2950464" y="472440"/>
            <a:ext cx="169951" cy="445770"/>
          </a:xfrm>
          <a:prstGeom prst="rect">
            <a:avLst/>
          </a:prstGeom>
          <a:noFill/>
          <a:ln>
            <a:noFill/>
          </a:ln>
        </p:spPr>
      </p:pic>
      <p:sp>
        <p:nvSpPr>
          <p:cNvPr id="40" name="Google Shape;40;p9"/>
          <p:cNvSpPr/>
          <p:nvPr/>
        </p:nvSpPr>
        <p:spPr>
          <a:xfrm>
            <a:off x="2944495" y="466090"/>
            <a:ext cx="154305" cy="429895"/>
          </a:xfrm>
          <a:custGeom>
            <a:avLst/>
            <a:gdLst/>
            <a:ahLst/>
            <a:cxnLst/>
            <a:rect l="l" t="t" r="r" b="b"/>
            <a:pathLst>
              <a:path w="154305" h="429894" extrusionOk="0">
                <a:moveTo>
                  <a:pt x="153924" y="0"/>
                </a:moveTo>
                <a:lnTo>
                  <a:pt x="0" y="0"/>
                </a:lnTo>
                <a:lnTo>
                  <a:pt x="0" y="429767"/>
                </a:lnTo>
                <a:lnTo>
                  <a:pt x="153924" y="429767"/>
                </a:lnTo>
                <a:lnTo>
                  <a:pt x="153924" y="0"/>
                </a:lnTo>
                <a:close/>
              </a:path>
            </a:pathLst>
          </a:custGeom>
          <a:solidFill>
            <a:srgbClr val="00008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41" name="Google Shape;41;p9"/>
          <p:cNvPicPr preferRelativeResize="0"/>
          <p:nvPr/>
        </p:nvPicPr>
        <p:blipFill rotWithShape="1">
          <a:blip r:embed="rId7">
            <a:alphaModFix/>
          </a:blip>
          <a:srcRect/>
          <a:stretch/>
        </p:blipFill>
        <p:spPr>
          <a:xfrm>
            <a:off x="3104387" y="472440"/>
            <a:ext cx="90639" cy="445770"/>
          </a:xfrm>
          <a:prstGeom prst="rect">
            <a:avLst/>
          </a:prstGeom>
          <a:noFill/>
          <a:ln>
            <a:noFill/>
          </a:ln>
        </p:spPr>
      </p:pic>
      <p:sp>
        <p:nvSpPr>
          <p:cNvPr id="42" name="Google Shape;42;p9"/>
          <p:cNvSpPr/>
          <p:nvPr/>
        </p:nvSpPr>
        <p:spPr>
          <a:xfrm>
            <a:off x="3098418" y="466090"/>
            <a:ext cx="74930" cy="429895"/>
          </a:xfrm>
          <a:custGeom>
            <a:avLst/>
            <a:gdLst/>
            <a:ahLst/>
            <a:cxnLst/>
            <a:rect l="l" t="t" r="r" b="b"/>
            <a:pathLst>
              <a:path w="74930" h="429894" extrusionOk="0">
                <a:moveTo>
                  <a:pt x="74675" y="0"/>
                </a:moveTo>
                <a:lnTo>
                  <a:pt x="0" y="0"/>
                </a:lnTo>
                <a:lnTo>
                  <a:pt x="0" y="429767"/>
                </a:lnTo>
                <a:lnTo>
                  <a:pt x="74675" y="429767"/>
                </a:lnTo>
                <a:lnTo>
                  <a:pt x="74675" y="0"/>
                </a:lnTo>
                <a:close/>
              </a:path>
            </a:pathLst>
          </a:custGeom>
          <a:solidFill>
            <a:srgbClr val="00008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43" name="Google Shape;43;p9"/>
          <p:cNvPicPr preferRelativeResize="0"/>
          <p:nvPr/>
        </p:nvPicPr>
        <p:blipFill rotWithShape="1">
          <a:blip r:embed="rId8">
            <a:alphaModFix/>
          </a:blip>
          <a:srcRect/>
          <a:stretch/>
        </p:blipFill>
        <p:spPr>
          <a:xfrm>
            <a:off x="3179064" y="472440"/>
            <a:ext cx="4014978" cy="445770"/>
          </a:xfrm>
          <a:prstGeom prst="rect">
            <a:avLst/>
          </a:prstGeom>
          <a:noFill/>
          <a:ln>
            <a:noFill/>
          </a:ln>
        </p:spPr>
      </p:pic>
      <p:pic>
        <p:nvPicPr>
          <p:cNvPr id="44" name="Google Shape;44;p9"/>
          <p:cNvPicPr preferRelativeResize="0"/>
          <p:nvPr/>
        </p:nvPicPr>
        <p:blipFill rotWithShape="1">
          <a:blip r:embed="rId9">
            <a:alphaModFix/>
          </a:blip>
          <a:srcRect/>
          <a:stretch/>
        </p:blipFill>
        <p:spPr>
          <a:xfrm>
            <a:off x="760475" y="519684"/>
            <a:ext cx="2128266" cy="331470"/>
          </a:xfrm>
          <a:prstGeom prst="rect">
            <a:avLst/>
          </a:prstGeom>
          <a:noFill/>
          <a:ln>
            <a:noFill/>
          </a:ln>
        </p:spPr>
      </p:pic>
      <p:pic>
        <p:nvPicPr>
          <p:cNvPr id="45" name="Google Shape;45;p9"/>
          <p:cNvPicPr preferRelativeResize="0"/>
          <p:nvPr/>
        </p:nvPicPr>
        <p:blipFill rotWithShape="1">
          <a:blip r:embed="rId10">
            <a:alphaModFix/>
          </a:blip>
          <a:srcRect/>
          <a:stretch/>
        </p:blipFill>
        <p:spPr>
          <a:xfrm>
            <a:off x="754430" y="513969"/>
            <a:ext cx="2111959" cy="315214"/>
          </a:xfrm>
          <a:prstGeom prst="rect">
            <a:avLst/>
          </a:prstGeom>
          <a:noFill/>
          <a:ln>
            <a:noFill/>
          </a:ln>
        </p:spPr>
      </p:pic>
      <p:pic>
        <p:nvPicPr>
          <p:cNvPr id="46" name="Google Shape;46;p9"/>
          <p:cNvPicPr preferRelativeResize="0"/>
          <p:nvPr/>
        </p:nvPicPr>
        <p:blipFill rotWithShape="1">
          <a:blip r:embed="rId11">
            <a:alphaModFix/>
          </a:blip>
          <a:srcRect/>
          <a:stretch/>
        </p:blipFill>
        <p:spPr>
          <a:xfrm>
            <a:off x="3173095" y="466090"/>
            <a:ext cx="4014851" cy="429767"/>
          </a:xfrm>
          <a:prstGeom prst="rect">
            <a:avLst/>
          </a:prstGeom>
          <a:noFill/>
          <a:ln>
            <a:noFill/>
          </a:ln>
        </p:spPr>
      </p:pic>
      <p:pic>
        <p:nvPicPr>
          <p:cNvPr id="47" name="Google Shape;47;p9"/>
          <p:cNvPicPr preferRelativeResize="0"/>
          <p:nvPr/>
        </p:nvPicPr>
        <p:blipFill rotWithShape="1">
          <a:blip r:embed="rId12">
            <a:alphaModFix/>
          </a:blip>
          <a:srcRect/>
          <a:stretch/>
        </p:blipFill>
        <p:spPr>
          <a:xfrm>
            <a:off x="2945892" y="647700"/>
            <a:ext cx="183654" cy="75437"/>
          </a:xfrm>
          <a:prstGeom prst="rect">
            <a:avLst/>
          </a:prstGeom>
          <a:noFill/>
          <a:ln>
            <a:noFill/>
          </a:ln>
        </p:spPr>
      </p:pic>
      <p:sp>
        <p:nvSpPr>
          <p:cNvPr id="48" name="Google Shape;48;p9"/>
          <p:cNvSpPr/>
          <p:nvPr/>
        </p:nvSpPr>
        <p:spPr>
          <a:xfrm>
            <a:off x="2944495" y="646511"/>
            <a:ext cx="158115" cy="50165"/>
          </a:xfrm>
          <a:custGeom>
            <a:avLst/>
            <a:gdLst/>
            <a:ahLst/>
            <a:cxnLst/>
            <a:rect l="l" t="t" r="r" b="b"/>
            <a:pathLst>
              <a:path w="158114" h="50165" extrusionOk="0">
                <a:moveTo>
                  <a:pt x="157759" y="0"/>
                </a:moveTo>
                <a:lnTo>
                  <a:pt x="0" y="0"/>
                </a:lnTo>
                <a:lnTo>
                  <a:pt x="0" y="49829"/>
                </a:lnTo>
                <a:lnTo>
                  <a:pt x="157759" y="49829"/>
                </a:lnTo>
                <a:lnTo>
                  <a:pt x="157759"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9" name="Google Shape;49;p9"/>
          <p:cNvSpPr/>
          <p:nvPr/>
        </p:nvSpPr>
        <p:spPr>
          <a:xfrm>
            <a:off x="2944495" y="646511"/>
            <a:ext cx="158115" cy="50165"/>
          </a:xfrm>
          <a:custGeom>
            <a:avLst/>
            <a:gdLst/>
            <a:ahLst/>
            <a:cxnLst/>
            <a:rect l="l" t="t" r="r" b="b"/>
            <a:pathLst>
              <a:path w="158114" h="50165" extrusionOk="0">
                <a:moveTo>
                  <a:pt x="0" y="49829"/>
                </a:moveTo>
                <a:lnTo>
                  <a:pt x="157759" y="49829"/>
                </a:lnTo>
                <a:lnTo>
                  <a:pt x="157759" y="0"/>
                </a:lnTo>
                <a:lnTo>
                  <a:pt x="0" y="0"/>
                </a:lnTo>
                <a:lnTo>
                  <a:pt x="0" y="49829"/>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50" name="Google Shape;50;p9"/>
          <p:cNvPicPr preferRelativeResize="0"/>
          <p:nvPr/>
        </p:nvPicPr>
        <p:blipFill rotWithShape="1">
          <a:blip r:embed="rId13">
            <a:alphaModFix/>
          </a:blip>
          <a:srcRect/>
          <a:stretch/>
        </p:blipFill>
        <p:spPr>
          <a:xfrm>
            <a:off x="3170427" y="513969"/>
            <a:ext cx="3994530" cy="315214"/>
          </a:xfrm>
          <a:prstGeom prst="rect">
            <a:avLst/>
          </a:prstGeom>
          <a:noFill/>
          <a:ln>
            <a:noFill/>
          </a:ln>
        </p:spPr>
      </p:pic>
      <p:sp>
        <p:nvSpPr>
          <p:cNvPr id="51" name="Google Shape;51;p9"/>
          <p:cNvSpPr txBox="1">
            <a:spLocks noGrp="1"/>
          </p:cNvSpPr>
          <p:nvPr>
            <p:ph type="title"/>
          </p:nvPr>
        </p:nvSpPr>
        <p:spPr>
          <a:xfrm>
            <a:off x="606044" y="1347343"/>
            <a:ext cx="2955925" cy="33083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000" b="0" i="0">
                <a:solidFill>
                  <a:schemeClr val="lt1"/>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9"/>
          <p:cNvSpPr txBox="1">
            <a:spLocks noGrp="1"/>
          </p:cNvSpPr>
          <p:nvPr>
            <p:ph type="body" idx="1"/>
          </p:nvPr>
        </p:nvSpPr>
        <p:spPr>
          <a:xfrm>
            <a:off x="609600" y="1577340"/>
            <a:ext cx="5303520" cy="452628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53" name="Google Shape;53;p9"/>
          <p:cNvSpPr txBox="1">
            <a:spLocks noGrp="1"/>
          </p:cNvSpPr>
          <p:nvPr>
            <p:ph type="body" idx="2"/>
          </p:nvPr>
        </p:nvSpPr>
        <p:spPr>
          <a:xfrm>
            <a:off x="6278880" y="1577340"/>
            <a:ext cx="5303520" cy="452628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54" name="Google Shape;54;p9"/>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9"/>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Only">
  <p:cSld name="Title Only">
    <p:spTree>
      <p:nvGrpSpPr>
        <p:cNvPr id="1" name="Shape 57"/>
        <p:cNvGrpSpPr/>
        <p:nvPr/>
      </p:nvGrpSpPr>
      <p:grpSpPr>
        <a:xfrm>
          <a:off x="0" y="0"/>
          <a:ext cx="0" cy="0"/>
          <a:chOff x="0" y="0"/>
          <a:chExt cx="0" cy="0"/>
        </a:xfrm>
      </p:grpSpPr>
      <p:pic>
        <p:nvPicPr>
          <p:cNvPr id="58" name="Google Shape;58;p10"/>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59" name="Google Shape;59;p10"/>
          <p:cNvPicPr preferRelativeResize="0"/>
          <p:nvPr/>
        </p:nvPicPr>
        <p:blipFill rotWithShape="1">
          <a:blip r:embed="rId3">
            <a:alphaModFix/>
          </a:blip>
          <a:srcRect/>
          <a:stretch/>
        </p:blipFill>
        <p:spPr>
          <a:xfrm>
            <a:off x="9613392" y="88392"/>
            <a:ext cx="2003932" cy="1290954"/>
          </a:xfrm>
          <a:prstGeom prst="rect">
            <a:avLst/>
          </a:prstGeom>
          <a:noFill/>
          <a:ln>
            <a:noFill/>
          </a:ln>
        </p:spPr>
      </p:pic>
      <p:pic>
        <p:nvPicPr>
          <p:cNvPr id="60" name="Google Shape;60;p10"/>
          <p:cNvPicPr preferRelativeResize="0"/>
          <p:nvPr/>
        </p:nvPicPr>
        <p:blipFill rotWithShape="1">
          <a:blip r:embed="rId4">
            <a:alphaModFix/>
          </a:blip>
          <a:srcRect/>
          <a:stretch/>
        </p:blipFill>
        <p:spPr>
          <a:xfrm>
            <a:off x="9828276" y="303276"/>
            <a:ext cx="1395983" cy="682751"/>
          </a:xfrm>
          <a:prstGeom prst="rect">
            <a:avLst/>
          </a:prstGeom>
          <a:noFill/>
          <a:ln>
            <a:noFill/>
          </a:ln>
        </p:spPr>
      </p:pic>
      <p:sp>
        <p:nvSpPr>
          <p:cNvPr id="61" name="Google Shape;61;p10"/>
          <p:cNvSpPr/>
          <p:nvPr/>
        </p:nvSpPr>
        <p:spPr>
          <a:xfrm>
            <a:off x="9818751" y="293751"/>
            <a:ext cx="1415415" cy="702310"/>
          </a:xfrm>
          <a:custGeom>
            <a:avLst/>
            <a:gdLst/>
            <a:ahLst/>
            <a:cxnLst/>
            <a:rect l="l" t="t" r="r" b="b"/>
            <a:pathLst>
              <a:path w="1415415" h="702310" extrusionOk="0">
                <a:moveTo>
                  <a:pt x="0" y="701801"/>
                </a:moveTo>
                <a:lnTo>
                  <a:pt x="1415033" y="701801"/>
                </a:lnTo>
                <a:lnTo>
                  <a:pt x="1415033" y="0"/>
                </a:lnTo>
                <a:lnTo>
                  <a:pt x="0" y="0"/>
                </a:lnTo>
                <a:lnTo>
                  <a:pt x="0" y="701801"/>
                </a:lnTo>
                <a:close/>
              </a:path>
            </a:pathLst>
          </a:custGeom>
          <a:noFill/>
          <a:ln w="190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62" name="Google Shape;62;p10"/>
          <p:cNvPicPr preferRelativeResize="0"/>
          <p:nvPr/>
        </p:nvPicPr>
        <p:blipFill rotWithShape="1">
          <a:blip r:embed="rId5">
            <a:alphaModFix/>
          </a:blip>
          <a:srcRect/>
          <a:stretch/>
        </p:blipFill>
        <p:spPr>
          <a:xfrm>
            <a:off x="4643628" y="1466088"/>
            <a:ext cx="2250948" cy="4047744"/>
          </a:xfrm>
          <a:prstGeom prst="rect">
            <a:avLst/>
          </a:prstGeom>
          <a:noFill/>
          <a:ln>
            <a:noFill/>
          </a:ln>
        </p:spPr>
      </p:pic>
      <p:sp>
        <p:nvSpPr>
          <p:cNvPr id="63" name="Google Shape;63;p10"/>
          <p:cNvSpPr txBox="1">
            <a:spLocks noGrp="1"/>
          </p:cNvSpPr>
          <p:nvPr>
            <p:ph type="title"/>
          </p:nvPr>
        </p:nvSpPr>
        <p:spPr>
          <a:xfrm>
            <a:off x="606044" y="1347343"/>
            <a:ext cx="2955925" cy="33083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000" b="0" i="0">
                <a:solidFill>
                  <a:schemeClr val="lt1"/>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0"/>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Diapositiva titolo" type="title">
  <p:cSld name="TITLE">
    <p:spTree>
      <p:nvGrpSpPr>
        <p:cNvPr id="1" name="Shape 73"/>
        <p:cNvGrpSpPr/>
        <p:nvPr/>
      </p:nvGrpSpPr>
      <p:grpSpPr>
        <a:xfrm>
          <a:off x="0" y="0"/>
          <a:ext cx="0" cy="0"/>
          <a:chOff x="0" y="0"/>
          <a:chExt cx="0" cy="0"/>
        </a:xfrm>
      </p:grpSpPr>
      <p:sp>
        <p:nvSpPr>
          <p:cNvPr id="74" name="Google Shape;74;p1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6" name="Google Shape;76;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olo e contenuto" type="obj">
  <p:cSld name="OBJECT">
    <p:spTree>
      <p:nvGrpSpPr>
        <p:cNvPr id="1" name="Shape 79"/>
        <p:cNvGrpSpPr/>
        <p:nvPr/>
      </p:nvGrpSpPr>
      <p:grpSpPr>
        <a:xfrm>
          <a:off x="0" y="0"/>
          <a:ext cx="0" cy="0"/>
          <a:chOff x="0" y="0"/>
          <a:chExt cx="0" cy="0"/>
        </a:xfrm>
      </p:grpSpPr>
      <p:sp>
        <p:nvSpPr>
          <p:cNvPr id="80" name="Google Shape;8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Intestazione sezione" type="secHead">
  <p:cSld name="SECTION_HEADER">
    <p:spTree>
      <p:nvGrpSpPr>
        <p:cNvPr id="1" name="Shape 85"/>
        <p:cNvGrpSpPr/>
        <p:nvPr/>
      </p:nvGrpSpPr>
      <p:grpSpPr>
        <a:xfrm>
          <a:off x="0" y="0"/>
          <a:ext cx="0" cy="0"/>
          <a:chOff x="0" y="0"/>
          <a:chExt cx="0" cy="0"/>
        </a:xfrm>
      </p:grpSpPr>
      <p:sp>
        <p:nvSpPr>
          <p:cNvPr id="86" name="Google Shape;86;p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8" name="Google Shape;8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Due contenuti" type="twoObj">
  <p:cSld name="TWO_OBJECTS">
    <p:spTree>
      <p:nvGrpSpPr>
        <p:cNvPr id="1" name="Shape 91"/>
        <p:cNvGrpSpPr/>
        <p:nvPr/>
      </p:nvGrpSpPr>
      <p:grpSpPr>
        <a:xfrm>
          <a:off x="0" y="0"/>
          <a:ext cx="0" cy="0"/>
          <a:chOff x="0" y="0"/>
          <a:chExt cx="0" cy="0"/>
        </a:xfrm>
      </p:grpSpPr>
      <p:sp>
        <p:nvSpPr>
          <p:cNvPr id="92" name="Google Shape;92;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p1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fronto" type="twoTxTwoObj">
  <p:cSld name="TWO_OBJECTS_WITH_TEXT">
    <p:spTree>
      <p:nvGrpSpPr>
        <p:cNvPr id="1" name="Shape 98"/>
        <p:cNvGrpSpPr/>
        <p:nvPr/>
      </p:nvGrpSpPr>
      <p:grpSpPr>
        <a:xfrm>
          <a:off x="0" y="0"/>
          <a:ext cx="0" cy="0"/>
          <a:chOff x="0" y="0"/>
          <a:chExt cx="0" cy="0"/>
        </a:xfrm>
      </p:grpSpPr>
      <p:sp>
        <p:nvSpPr>
          <p:cNvPr id="99" name="Google Shape;99;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1" name="Google Shape;101;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2" name="Google Shape;102;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3" name="Google Shape;103;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4" name="Google Shape;104;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Solo titolo" type="titleOnly">
  <p:cSld name="TITLE_ONLY">
    <p:spTree>
      <p:nvGrpSpPr>
        <p:cNvPr id="1" name="Shape 107"/>
        <p:cNvGrpSpPr/>
        <p:nvPr/>
      </p:nvGrpSpPr>
      <p:grpSpPr>
        <a:xfrm>
          <a:off x="0" y="0"/>
          <a:ext cx="0" cy="0"/>
          <a:chOff x="0" y="0"/>
          <a:chExt cx="0" cy="0"/>
        </a:xfrm>
      </p:grpSpPr>
      <p:sp>
        <p:nvSpPr>
          <p:cNvPr id="108" name="Google Shape;108;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Vuota" type="blank">
  <p:cSld name="BLANK">
    <p:spTree>
      <p:nvGrpSpPr>
        <p:cNvPr id="1" name="Shape 112"/>
        <p:cNvGrpSpPr/>
        <p:nvPr/>
      </p:nvGrpSpPr>
      <p:grpSpPr>
        <a:xfrm>
          <a:off x="0" y="0"/>
          <a:ext cx="0" cy="0"/>
          <a:chOff x="0" y="0"/>
          <a:chExt cx="0" cy="0"/>
        </a:xfrm>
      </p:grpSpPr>
      <p:sp>
        <p:nvSpPr>
          <p:cNvPr id="113" name="Google Shape;113;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Contenuto con didascalia" type="objTx">
  <p:cSld name="OBJECT_WITH_CAPTION_TEXT">
    <p:spTree>
      <p:nvGrpSpPr>
        <p:cNvPr id="1" name="Shape 116"/>
        <p:cNvGrpSpPr/>
        <p:nvPr/>
      </p:nvGrpSpPr>
      <p:grpSpPr>
        <a:xfrm>
          <a:off x="0" y="0"/>
          <a:ext cx="0" cy="0"/>
          <a:chOff x="0" y="0"/>
          <a:chExt cx="0" cy="0"/>
        </a:xfrm>
      </p:grpSpPr>
      <p:sp>
        <p:nvSpPr>
          <p:cNvPr id="117" name="Google Shape;117;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19" name="Google Shape;119;p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0" name="Google Shape;120;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Immagine con didascalia" type="picTx">
  <p:cSld name="PICTURE_WITH_CAPTION_TEXT">
    <p:spTree>
      <p:nvGrpSpPr>
        <p:cNvPr id="1" name="Shape 123"/>
        <p:cNvGrpSpPr/>
        <p:nvPr/>
      </p:nvGrpSpPr>
      <p:grpSpPr>
        <a:xfrm>
          <a:off x="0" y="0"/>
          <a:ext cx="0" cy="0"/>
          <a:chOff x="0" y="0"/>
          <a:chExt cx="0" cy="0"/>
        </a:xfrm>
      </p:grpSpPr>
      <p:sp>
        <p:nvSpPr>
          <p:cNvPr id="124" name="Google Shape;124;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20"/>
          <p:cNvSpPr>
            <a:spLocks noGrp="1"/>
          </p:cNvSpPr>
          <p:nvPr>
            <p:ph type="pic" idx="2"/>
          </p:nvPr>
        </p:nvSpPr>
        <p:spPr>
          <a:xfrm>
            <a:off x="5183188" y="987425"/>
            <a:ext cx="6172200" cy="4873625"/>
          </a:xfrm>
          <a:prstGeom prst="rect">
            <a:avLst/>
          </a:prstGeom>
          <a:noFill/>
          <a:ln>
            <a:noFill/>
          </a:ln>
        </p:spPr>
      </p:sp>
      <p:sp>
        <p:nvSpPr>
          <p:cNvPr id="126" name="Google Shape;126;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7" name="Google Shape;127;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olo e testo verticale" type="vertTx">
  <p:cSld name="VERTICAL_TEXT">
    <p:spTree>
      <p:nvGrpSpPr>
        <p:cNvPr id="1" name="Shape 130"/>
        <p:cNvGrpSpPr/>
        <p:nvPr/>
      </p:nvGrpSpPr>
      <p:grpSpPr>
        <a:xfrm>
          <a:off x="0" y="0"/>
          <a:ext cx="0" cy="0"/>
          <a:chOff x="0" y="0"/>
          <a:chExt cx="0" cy="0"/>
        </a:xfrm>
      </p:grpSpPr>
      <p:sp>
        <p:nvSpPr>
          <p:cNvPr id="131" name="Google Shape;131;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2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3" name="Google Shape;13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1_Titolo e testo verticale" type="vertTitleAndTx">
  <p:cSld name="VERTICAL_TITLE_AND_VERTICAL_TEXT">
    <p:spTree>
      <p:nvGrpSpPr>
        <p:cNvPr id="1" name="Shape 136"/>
        <p:cNvGrpSpPr/>
        <p:nvPr/>
      </p:nvGrpSpPr>
      <p:grpSpPr>
        <a:xfrm>
          <a:off x="0" y="0"/>
          <a:ext cx="0" cy="0"/>
          <a:chOff x="0" y="0"/>
          <a:chExt cx="0" cy="0"/>
        </a:xfrm>
      </p:grpSpPr>
      <p:sp>
        <p:nvSpPr>
          <p:cNvPr id="137" name="Google Shape;137;p2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2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9" name="Google Shape;139;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0" name="Google Shape;140;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9"/>
        <p:cNvGrpSpPr/>
        <p:nvPr/>
      </p:nvGrpSpPr>
      <p:grpSpPr>
        <a:xfrm>
          <a:off x="0" y="0"/>
          <a:ext cx="0" cy="0"/>
          <a:chOff x="0" y="0"/>
          <a:chExt cx="0" cy="0"/>
        </a:xfrm>
      </p:grpSpPr>
      <p:sp>
        <p:nvSpPr>
          <p:cNvPr id="10" name="Google Shape;10;p5"/>
          <p:cNvSpPr txBox="1">
            <a:spLocks noGrp="1"/>
          </p:cNvSpPr>
          <p:nvPr>
            <p:ph type="title"/>
          </p:nvPr>
        </p:nvSpPr>
        <p:spPr>
          <a:xfrm>
            <a:off x="606044" y="1347343"/>
            <a:ext cx="2955925" cy="330835"/>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2000" b="0" i="0" u="none" strike="noStrike" cap="none">
                <a:solidFill>
                  <a:schemeClr val="lt1"/>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
          <p:cNvSpPr txBox="1">
            <a:spLocks noGrp="1"/>
          </p:cNvSpPr>
          <p:nvPr>
            <p:ph type="body" idx="1"/>
          </p:nvPr>
        </p:nvSpPr>
        <p:spPr>
          <a:xfrm>
            <a:off x="606044" y="1635074"/>
            <a:ext cx="5356860" cy="1910714"/>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12" name="Google Shape;12;p5"/>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Lst>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7"/>
        <p:cNvGrpSpPr/>
        <p:nvPr/>
      </p:nvGrpSpPr>
      <p:grpSpPr>
        <a:xfrm>
          <a:off x="0" y="0"/>
          <a:ext cx="0" cy="0"/>
          <a:chOff x="0" y="0"/>
          <a:chExt cx="0" cy="0"/>
        </a:xfrm>
      </p:grpSpPr>
      <p:sp>
        <p:nvSpPr>
          <p:cNvPr id="68" name="Google Shape;68;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9" name="Google Shape;69;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0" name="Google Shape;70;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1" name="Google Shape;71;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 bg1="lt1" tx1="dk1" bg2="dk2" tx2="lt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145"/>
        <p:cNvGrpSpPr/>
        <p:nvPr/>
      </p:nvGrpSpPr>
      <p:grpSpPr>
        <a:xfrm>
          <a:off x="0" y="0"/>
          <a:ext cx="0" cy="0"/>
          <a:chOff x="0" y="0"/>
          <a:chExt cx="0" cy="0"/>
        </a:xfrm>
      </p:grpSpPr>
      <p:sp>
        <p:nvSpPr>
          <p:cNvPr id="146" name="Google Shape;146;p1" descr="Metodologia 6x1"/>
          <p:cNvSpPr/>
          <p:nvPr/>
        </p:nvSpPr>
        <p:spPr>
          <a:xfrm>
            <a:off x="3200400" y="3069098"/>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7" name="Google Shape;147;p1"/>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148" name="Google Shape;148;p1"/>
          <p:cNvSpPr txBox="1"/>
          <p:nvPr/>
        </p:nvSpPr>
        <p:spPr>
          <a:xfrm>
            <a:off x="138224" y="318276"/>
            <a:ext cx="12192000" cy="577077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it-IT" sz="2000" b="1" i="0" u="none" strike="noStrike" cap="none" dirty="0">
                <a:solidFill>
                  <a:schemeClr val="lt1"/>
                </a:solidFill>
                <a:latin typeface="Arial"/>
                <a:ea typeface="Arial"/>
                <a:cs typeface="Arial"/>
                <a:sym typeface="Arial"/>
              </a:rPr>
              <a:t>RADUNO DI INIZIO CAMPIONATO</a:t>
            </a:r>
            <a:endParaRPr sz="2000" dirty="0"/>
          </a:p>
          <a:p>
            <a:pPr marL="0" marR="0" lvl="0" indent="0" algn="ctr" rtl="0">
              <a:lnSpc>
                <a:spcPct val="100000"/>
              </a:lnSpc>
              <a:spcBef>
                <a:spcPts val="0"/>
              </a:spcBef>
              <a:spcAft>
                <a:spcPts val="0"/>
              </a:spcAft>
              <a:buNone/>
            </a:pPr>
            <a:r>
              <a:rPr lang="it-IT" sz="2000" b="1" i="0" u="none" strike="noStrike" cap="none" dirty="0">
                <a:solidFill>
                  <a:schemeClr val="lt1"/>
                </a:solidFill>
                <a:latin typeface="Arial"/>
                <a:ea typeface="Arial"/>
                <a:cs typeface="Arial"/>
                <a:sym typeface="Arial"/>
              </a:rPr>
              <a:t>SERIE A </a:t>
            </a:r>
            <a:endParaRPr lang="it-IT" sz="3600" b="1" i="0" u="none" strike="noStrike" cap="none" dirty="0">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endParaRPr sz="3600" b="1" i="0" u="none" strike="noStrike" cap="none" dirty="0">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endParaRPr sz="3600" b="1" dirty="0">
              <a:solidFill>
                <a:schemeClr val="lt1"/>
              </a:solidFill>
            </a:endParaRPr>
          </a:p>
          <a:p>
            <a:pPr marL="0" marR="0" lvl="0" indent="0" algn="ctr" rtl="0">
              <a:lnSpc>
                <a:spcPct val="100000"/>
              </a:lnSpc>
              <a:spcBef>
                <a:spcPts val="0"/>
              </a:spcBef>
              <a:spcAft>
                <a:spcPts val="0"/>
              </a:spcAft>
              <a:buNone/>
            </a:pPr>
            <a:endParaRPr sz="3600" b="1" dirty="0">
              <a:solidFill>
                <a:schemeClr val="lt1"/>
              </a:solidFill>
            </a:endParaRPr>
          </a:p>
          <a:p>
            <a:pPr marL="0" marR="0" lvl="0" indent="0" algn="ctr" rtl="0">
              <a:lnSpc>
                <a:spcPct val="100000"/>
              </a:lnSpc>
              <a:spcBef>
                <a:spcPts val="0"/>
              </a:spcBef>
              <a:spcAft>
                <a:spcPts val="0"/>
              </a:spcAft>
              <a:buNone/>
            </a:pPr>
            <a:endParaRPr sz="3600" b="1" dirty="0">
              <a:solidFill>
                <a:schemeClr val="lt1"/>
              </a:solidFill>
            </a:endParaRPr>
          </a:p>
          <a:p>
            <a:pPr marL="0" marR="0" lvl="0" indent="0" algn="ctr" rtl="0">
              <a:lnSpc>
                <a:spcPct val="100000"/>
              </a:lnSpc>
              <a:spcBef>
                <a:spcPts val="0"/>
              </a:spcBef>
              <a:spcAft>
                <a:spcPts val="0"/>
              </a:spcAft>
              <a:buNone/>
            </a:pPr>
            <a:endParaRPr lang="it-IT" sz="2500" b="1" dirty="0">
              <a:solidFill>
                <a:schemeClr val="lt1"/>
              </a:solidFill>
            </a:endParaRPr>
          </a:p>
          <a:p>
            <a:pPr marL="0" marR="0" lvl="0" indent="0" algn="ctr" rtl="0">
              <a:lnSpc>
                <a:spcPct val="100000"/>
              </a:lnSpc>
              <a:spcBef>
                <a:spcPts val="0"/>
              </a:spcBef>
              <a:spcAft>
                <a:spcPts val="0"/>
              </a:spcAft>
              <a:buNone/>
            </a:pPr>
            <a:endParaRPr lang="it-IT" sz="2500" b="1" dirty="0">
              <a:solidFill>
                <a:schemeClr val="lt1"/>
              </a:solidFill>
            </a:endParaRPr>
          </a:p>
          <a:p>
            <a:pPr marL="0" marR="0" lvl="0" indent="0" algn="ctr" rtl="0">
              <a:lnSpc>
                <a:spcPct val="100000"/>
              </a:lnSpc>
              <a:spcBef>
                <a:spcPts val="0"/>
              </a:spcBef>
              <a:spcAft>
                <a:spcPts val="0"/>
              </a:spcAft>
              <a:buNone/>
            </a:pPr>
            <a:endParaRPr lang="it-IT" sz="2500" b="1" dirty="0">
              <a:solidFill>
                <a:schemeClr val="lt1"/>
              </a:solidFill>
            </a:endParaRPr>
          </a:p>
          <a:p>
            <a:pPr marL="0" marR="0" lvl="0" indent="0" algn="ctr" rtl="0">
              <a:lnSpc>
                <a:spcPct val="100000"/>
              </a:lnSpc>
              <a:spcBef>
                <a:spcPts val="0"/>
              </a:spcBef>
              <a:spcAft>
                <a:spcPts val="0"/>
              </a:spcAft>
              <a:buNone/>
            </a:pPr>
            <a:endParaRPr lang="it-IT" sz="2400" dirty="0">
              <a:solidFill>
                <a:schemeClr val="lt1"/>
              </a:solidFill>
            </a:endParaRPr>
          </a:p>
          <a:p>
            <a:pPr marL="0" marR="0" lvl="0" indent="0" algn="ctr" rtl="0">
              <a:lnSpc>
                <a:spcPct val="100000"/>
              </a:lnSpc>
              <a:spcBef>
                <a:spcPts val="0"/>
              </a:spcBef>
              <a:spcAft>
                <a:spcPts val="0"/>
              </a:spcAft>
              <a:buNone/>
            </a:pPr>
            <a:endParaRPr lang="it-IT" sz="2400" dirty="0">
              <a:solidFill>
                <a:schemeClr val="lt1"/>
              </a:solidFill>
            </a:endParaRPr>
          </a:p>
          <a:p>
            <a:pPr marL="0" marR="0" lvl="0" indent="0" algn="ctr" rtl="0">
              <a:lnSpc>
                <a:spcPct val="100000"/>
              </a:lnSpc>
              <a:spcBef>
                <a:spcPts val="0"/>
              </a:spcBef>
              <a:spcAft>
                <a:spcPts val="0"/>
              </a:spcAft>
              <a:buNone/>
            </a:pPr>
            <a:r>
              <a:rPr lang="it-IT" sz="2400" dirty="0">
                <a:solidFill>
                  <a:schemeClr val="lt1"/>
                </a:solidFill>
              </a:rPr>
              <a:t>Zola Pedrosa</a:t>
            </a:r>
            <a:endParaRPr sz="2400" dirty="0">
              <a:solidFill>
                <a:schemeClr val="lt1"/>
              </a:solidFill>
            </a:endParaRPr>
          </a:p>
          <a:p>
            <a:pPr marL="0" marR="0" lvl="0" indent="0" algn="ctr" rtl="0">
              <a:lnSpc>
                <a:spcPct val="100000"/>
              </a:lnSpc>
              <a:spcBef>
                <a:spcPts val="0"/>
              </a:spcBef>
              <a:spcAft>
                <a:spcPts val="0"/>
              </a:spcAft>
              <a:buNone/>
            </a:pPr>
            <a:r>
              <a:rPr lang="it-IT" sz="2400" i="0" u="none" strike="noStrike" cap="none" dirty="0">
                <a:solidFill>
                  <a:schemeClr val="lt1"/>
                </a:solidFill>
                <a:latin typeface="Arial"/>
                <a:ea typeface="Arial"/>
                <a:cs typeface="Arial"/>
                <a:sym typeface="Arial"/>
              </a:rPr>
              <a:t>Bologna 13-15 settembre 2024</a:t>
            </a:r>
            <a:endParaRPr sz="2400" dirty="0"/>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5" name="Google Shape;153;p3">
            <a:extLst>
              <a:ext uri="{FF2B5EF4-FFF2-40B4-BE49-F238E27FC236}">
                <a16:creationId xmlns:a16="http://schemas.microsoft.com/office/drawing/2014/main" id="{AD259E61-4C82-B640-89A9-99014E7C0BDF}"/>
              </a:ext>
            </a:extLst>
          </p:cNvPr>
          <p:cNvSpPr txBox="1"/>
          <p:nvPr/>
        </p:nvSpPr>
        <p:spPr>
          <a:xfrm>
            <a:off x="308345" y="986886"/>
            <a:ext cx="12288032" cy="123110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it-IT" sz="6000" b="1" i="0" u="none" strike="noStrike" cap="none" dirty="0">
                <a:solidFill>
                  <a:schemeClr val="lt1"/>
                </a:solidFill>
                <a:latin typeface="Arial"/>
                <a:ea typeface="Arial"/>
                <a:cs typeface="Arial"/>
                <a:sym typeface="Arial"/>
              </a:rPr>
              <a:t>CORREZIONE QUIZ</a:t>
            </a:r>
            <a:endParaRPr dirty="0"/>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pic>
        <p:nvPicPr>
          <p:cNvPr id="6" name="Google Shape;154;p3" descr="QUIZ SUL REGOLAMENTO">
            <a:extLst>
              <a:ext uri="{FF2B5EF4-FFF2-40B4-BE49-F238E27FC236}">
                <a16:creationId xmlns:a16="http://schemas.microsoft.com/office/drawing/2014/main" id="{B20107EF-CF80-EE40-860B-4861580044E9}"/>
              </a:ext>
            </a:extLst>
          </p:cNvPr>
          <p:cNvPicPr preferRelativeResize="0"/>
          <p:nvPr/>
        </p:nvPicPr>
        <p:blipFill rotWithShape="1">
          <a:blip r:embed="rId3">
            <a:alphaModFix/>
          </a:blip>
          <a:srcRect/>
          <a:stretch/>
        </p:blipFill>
        <p:spPr>
          <a:xfrm>
            <a:off x="3200400" y="2014567"/>
            <a:ext cx="6530721" cy="34399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3"/>
          <p:cNvSpPr txBox="1"/>
          <p:nvPr/>
        </p:nvSpPr>
        <p:spPr>
          <a:xfrm>
            <a:off x="1524000" y="133290"/>
            <a:ext cx="10591800" cy="2362215"/>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lvl="0"/>
            <a:r>
              <a:rPr lang="it-IT" sz="2400" dirty="0">
                <a:solidFill>
                  <a:schemeClr val="lt1"/>
                </a:solidFill>
              </a:rPr>
              <a:t>1</a:t>
            </a:r>
            <a:r>
              <a:rPr lang="it-IT" sz="2400" b="0" i="0" u="none" strike="noStrike" cap="none" dirty="0">
                <a:solidFill>
                  <a:schemeClr val="bg1"/>
                </a:solidFill>
                <a:sym typeface="Arial"/>
              </a:rPr>
              <a:t>) </a:t>
            </a:r>
            <a:r>
              <a:rPr lang="it-IT" sz="2400" dirty="0">
                <a:solidFill>
                  <a:schemeClr val="bg1"/>
                </a:solidFill>
              </a:rPr>
              <a:t>La squadra A ha il controllo di palla da 20 secondi quando si verifica una situazione che può portare ad una rissa sul terreno di gioco. Gli arbitri espellono i giocatori A1 e B7 per aver partecipato attivamente e i sostituti A7, A8, B9, B10 e B11 per aver lasciato le aree delle loro panchine ed aver partecipato </a:t>
            </a:r>
            <a:r>
              <a:rPr lang="it-IT" sz="2400" dirty="0" err="1">
                <a:solidFill>
                  <a:schemeClr val="bg1"/>
                </a:solidFill>
              </a:rPr>
              <a:t>inattivamente</a:t>
            </a:r>
            <a:r>
              <a:rPr lang="it-IT" sz="2400" dirty="0">
                <a:solidFill>
                  <a:schemeClr val="bg1"/>
                </a:solidFill>
              </a:rPr>
              <a:t>. Le sanzioni potranno essere tutte compensate?</a:t>
            </a:r>
            <a:endParaRPr sz="2400" dirty="0">
              <a:solidFill>
                <a:schemeClr val="bg1"/>
              </a:solidFill>
            </a:endParaRPr>
          </a:p>
        </p:txBody>
      </p:sp>
      <p:sp>
        <p:nvSpPr>
          <p:cNvPr id="340" name="Google Shape;340;p43"/>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341" name="Google Shape;341;p43"/>
          <p:cNvSpPr txBox="1"/>
          <p:nvPr/>
        </p:nvSpPr>
        <p:spPr>
          <a:xfrm>
            <a:off x="211801" y="2609620"/>
            <a:ext cx="12350662"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lvl="0"/>
            <a:r>
              <a:rPr lang="it-IT" sz="2400" dirty="0">
                <a:solidFill>
                  <a:schemeClr val="bg1"/>
                </a:solidFill>
              </a:rPr>
              <a:t>A</a:t>
            </a:r>
            <a:r>
              <a:rPr lang="it-IT" sz="2400" b="0" i="0" u="none" strike="noStrike" cap="none" dirty="0">
                <a:solidFill>
                  <a:schemeClr val="bg1"/>
                </a:solidFill>
                <a:latin typeface="Arial"/>
                <a:ea typeface="Arial"/>
                <a:cs typeface="Arial"/>
                <a:sym typeface="Arial"/>
              </a:rPr>
              <a:t>) SI (OBRI 39-2) </a:t>
            </a:r>
            <a:r>
              <a:rPr lang="it-IT" sz="2400" b="0" i="0" u="none" strike="noStrike" cap="none" dirty="0">
                <a:solidFill>
                  <a:schemeClr val="bg1"/>
                </a:solidFill>
                <a:sym typeface="Arial"/>
              </a:rPr>
              <a:t>pag. 223</a:t>
            </a:r>
            <a:endParaRPr sz="2400" dirty="0">
              <a:solidFill>
                <a:schemeClr val="bg1"/>
              </a:solidFill>
            </a:endParaRPr>
          </a:p>
        </p:txBody>
      </p:sp>
      <p:pic>
        <p:nvPicPr>
          <p:cNvPr id="2" name="Immagine 1">
            <a:extLst>
              <a:ext uri="{FF2B5EF4-FFF2-40B4-BE49-F238E27FC236}">
                <a16:creationId xmlns:a16="http://schemas.microsoft.com/office/drawing/2014/main" id="{B5C7DE8B-1E55-C4A4-53F6-D334AD547BDC}"/>
              </a:ext>
            </a:extLst>
          </p:cNvPr>
          <p:cNvPicPr>
            <a:picLocks noChangeAspect="1"/>
          </p:cNvPicPr>
          <p:nvPr/>
        </p:nvPicPr>
        <p:blipFill>
          <a:blip r:embed="rId3"/>
          <a:stretch>
            <a:fillRect/>
          </a:stretch>
        </p:blipFill>
        <p:spPr>
          <a:xfrm>
            <a:off x="782108" y="4227010"/>
            <a:ext cx="7772400" cy="2082659"/>
          </a:xfrm>
          <a:prstGeom prst="rect">
            <a:avLst/>
          </a:prstGeom>
        </p:spPr>
      </p:pic>
    </p:spTree>
    <p:extLst>
      <p:ext uri="{BB962C8B-B14F-4D97-AF65-F5344CB8AC3E}">
        <p14:creationId xmlns:p14="http://schemas.microsoft.com/office/powerpoint/2010/main" val="207758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9"/>
                                        </p:tgtEl>
                                        <p:attrNameLst>
                                          <p:attrName>style.visibility</p:attrName>
                                        </p:attrNameLst>
                                      </p:cBhvr>
                                      <p:to>
                                        <p:strVal val="visible"/>
                                      </p:to>
                                    </p:set>
                                    <p:animEffect transition="in" filter="fade">
                                      <p:cBhvr>
                                        <p:cTn id="7" dur="1000"/>
                                        <p:tgtEl>
                                          <p:spTgt spid="3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1"/>
                                        </p:tgtEl>
                                        <p:attrNameLst>
                                          <p:attrName>style.visibility</p:attrName>
                                        </p:attrNameLst>
                                      </p:cBhvr>
                                      <p:to>
                                        <p:strVal val="visible"/>
                                      </p:to>
                                    </p:set>
                                    <p:animEffect transition="in" filter="fade">
                                      <p:cBhvr>
                                        <p:cTn id="12" dur="1000"/>
                                        <p:tgtEl>
                                          <p:spTgt spid="3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3"/>
          <p:cNvSpPr txBox="1"/>
          <p:nvPr/>
        </p:nvSpPr>
        <p:spPr>
          <a:xfrm>
            <a:off x="1524000" y="304330"/>
            <a:ext cx="10591800" cy="152447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r>
              <a:rPr lang="it-IT" sz="2400" dirty="0">
                <a:solidFill>
                  <a:schemeClr val="lt1"/>
                </a:solidFill>
              </a:rPr>
              <a:t>2</a:t>
            </a:r>
            <a:r>
              <a:rPr lang="it-IT" sz="2400" b="0" i="0" u="none" strike="noStrike" cap="none" dirty="0">
                <a:solidFill>
                  <a:schemeClr val="bg1"/>
                </a:solidFill>
                <a:sym typeface="Arial"/>
              </a:rPr>
              <a:t>) </a:t>
            </a:r>
            <a:r>
              <a:rPr lang="it-IT" sz="2400" dirty="0">
                <a:solidFill>
                  <a:schemeClr val="bg1"/>
                </a:solidFill>
              </a:rPr>
              <a:t>A3 è in palleggio nella sua zona di attacco quando viene sanzionato un doppio fallo a B7 e A10, a seguito del quale viene espulso Coach B. Come riprenderà il gioco? </a:t>
            </a:r>
            <a:endParaRPr lang="it-IT" sz="2400" dirty="0">
              <a:solidFill>
                <a:srgbClr val="FF0000"/>
              </a:solidFill>
              <a:highlight>
                <a:srgbClr val="FFFF00"/>
              </a:highlight>
            </a:endParaRPr>
          </a:p>
        </p:txBody>
      </p:sp>
      <p:sp>
        <p:nvSpPr>
          <p:cNvPr id="340" name="Google Shape;340;p43"/>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341" name="Google Shape;341;p43"/>
          <p:cNvSpPr txBox="1"/>
          <p:nvPr/>
        </p:nvSpPr>
        <p:spPr>
          <a:xfrm>
            <a:off x="201291" y="2161339"/>
            <a:ext cx="12350662" cy="17850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p>
          <a:p>
            <a:r>
              <a:rPr lang="it-IT" sz="2400" dirty="0">
                <a:solidFill>
                  <a:schemeClr val="lt1"/>
                </a:solidFill>
              </a:rPr>
              <a:t>B) </a:t>
            </a:r>
            <a:r>
              <a:rPr lang="it-IT" sz="2400" dirty="0">
                <a:solidFill>
                  <a:schemeClr val="bg1"/>
                </a:solidFill>
              </a:rPr>
              <a:t>2TL A, possesso A dalla linea di rimessa in zona di attacco (R.T. 35.2) pag. 195</a:t>
            </a:r>
          </a:p>
          <a:p>
            <a:pPr marL="0" marR="0" lvl="0" indent="0" algn="l" rtl="0">
              <a:lnSpc>
                <a:spcPct val="100000"/>
              </a:lnSpc>
              <a:spcBef>
                <a:spcPts val="0"/>
              </a:spcBef>
              <a:spcAft>
                <a:spcPts val="0"/>
              </a:spcAft>
              <a:buNone/>
            </a:pP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lvl="0"/>
            <a:endParaRPr sz="2400" dirty="0"/>
          </a:p>
        </p:txBody>
      </p:sp>
      <p:pic>
        <p:nvPicPr>
          <p:cNvPr id="2" name="Immagine 1">
            <a:extLst>
              <a:ext uri="{FF2B5EF4-FFF2-40B4-BE49-F238E27FC236}">
                <a16:creationId xmlns:a16="http://schemas.microsoft.com/office/drawing/2014/main" id="{CD3D34B5-AEC9-DFFD-D012-36D29466ADEB}"/>
              </a:ext>
            </a:extLst>
          </p:cNvPr>
          <p:cNvPicPr>
            <a:picLocks noChangeAspect="1"/>
          </p:cNvPicPr>
          <p:nvPr/>
        </p:nvPicPr>
        <p:blipFill>
          <a:blip r:embed="rId3"/>
          <a:stretch>
            <a:fillRect/>
          </a:stretch>
        </p:blipFill>
        <p:spPr>
          <a:xfrm>
            <a:off x="1524000" y="3080826"/>
            <a:ext cx="5931877" cy="3616632"/>
          </a:xfrm>
          <a:prstGeom prst="rect">
            <a:avLst/>
          </a:prstGeom>
        </p:spPr>
      </p:pic>
    </p:spTree>
    <p:extLst>
      <p:ext uri="{BB962C8B-B14F-4D97-AF65-F5344CB8AC3E}">
        <p14:creationId xmlns:p14="http://schemas.microsoft.com/office/powerpoint/2010/main" val="3852307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9"/>
                                        </p:tgtEl>
                                        <p:attrNameLst>
                                          <p:attrName>style.visibility</p:attrName>
                                        </p:attrNameLst>
                                      </p:cBhvr>
                                      <p:to>
                                        <p:strVal val="visible"/>
                                      </p:to>
                                    </p:set>
                                    <p:animEffect transition="in" filter="fade">
                                      <p:cBhvr>
                                        <p:cTn id="7" dur="1000"/>
                                        <p:tgtEl>
                                          <p:spTgt spid="3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1"/>
                                        </p:tgtEl>
                                        <p:attrNameLst>
                                          <p:attrName>style.visibility</p:attrName>
                                        </p:attrNameLst>
                                      </p:cBhvr>
                                      <p:to>
                                        <p:strVal val="visible"/>
                                      </p:to>
                                    </p:set>
                                    <p:animEffect transition="in" filter="fade">
                                      <p:cBhvr>
                                        <p:cTn id="12" dur="1000"/>
                                        <p:tgtEl>
                                          <p:spTgt spid="3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3"/>
          <p:cNvSpPr txBox="1"/>
          <p:nvPr/>
        </p:nvSpPr>
        <p:spPr>
          <a:xfrm>
            <a:off x="1524000" y="133291"/>
            <a:ext cx="10591800" cy="202763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lvl="0"/>
            <a:r>
              <a:rPr lang="it-IT" sz="2400" dirty="0">
                <a:solidFill>
                  <a:schemeClr val="lt1"/>
                </a:solidFill>
              </a:rPr>
              <a:t>3</a:t>
            </a:r>
            <a:r>
              <a:rPr lang="it-IT" sz="2400" b="0" i="0" u="none" strike="noStrike" cap="none" dirty="0">
                <a:solidFill>
                  <a:schemeClr val="bg1"/>
                </a:solidFill>
                <a:sym typeface="Arial"/>
              </a:rPr>
              <a:t>) </a:t>
            </a:r>
            <a:r>
              <a:rPr lang="it-IT" sz="2400" dirty="0">
                <a:solidFill>
                  <a:schemeClr val="bg1"/>
                </a:solidFill>
              </a:rPr>
              <a:t>A10, durante i TL di B15, si avvicina all’area della panchina e viene soccorso dal massaggiatore che entra sul terreno di gioco per fissare un nuovo </a:t>
            </a:r>
            <a:r>
              <a:rPr lang="it-IT" sz="2400" dirty="0" err="1">
                <a:solidFill>
                  <a:schemeClr val="bg1"/>
                </a:solidFill>
              </a:rPr>
              <a:t>taping</a:t>
            </a:r>
            <a:r>
              <a:rPr lang="it-IT" sz="2400" dirty="0">
                <a:solidFill>
                  <a:schemeClr val="bg1"/>
                </a:solidFill>
              </a:rPr>
              <a:t> ad A10, senza che tale intervento ritardi la ripresa del gioco. A10 dovrà essere sostituito?</a:t>
            </a:r>
            <a:br>
              <a:rPr lang="it-IT" sz="2400" dirty="0">
                <a:solidFill>
                  <a:schemeClr val="bg1"/>
                </a:solidFill>
              </a:rPr>
            </a:br>
            <a:endParaRPr sz="2400" dirty="0">
              <a:solidFill>
                <a:schemeClr val="bg1"/>
              </a:solidFill>
            </a:endParaRPr>
          </a:p>
        </p:txBody>
      </p:sp>
      <p:sp>
        <p:nvSpPr>
          <p:cNvPr id="340" name="Google Shape;340;p43"/>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341" name="Google Shape;341;p43"/>
          <p:cNvSpPr txBox="1"/>
          <p:nvPr/>
        </p:nvSpPr>
        <p:spPr>
          <a:xfrm>
            <a:off x="180109" y="2495506"/>
            <a:ext cx="12350662"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lvl="0"/>
            <a:r>
              <a:rPr lang="it-IT" sz="2400" dirty="0">
                <a:solidFill>
                  <a:schemeClr val="lt1"/>
                </a:solidFill>
              </a:rPr>
              <a:t>A</a:t>
            </a:r>
            <a:r>
              <a:rPr lang="it-IT" sz="2400" b="0" i="0" u="none" strike="noStrike" cap="none" dirty="0">
                <a:solidFill>
                  <a:schemeClr val="lt1"/>
                </a:solidFill>
                <a:latin typeface="Arial"/>
                <a:ea typeface="Arial"/>
                <a:cs typeface="Arial"/>
                <a:sym typeface="Arial"/>
              </a:rPr>
              <a:t>) SI (OBRI 5-3+4) pag. 45</a:t>
            </a:r>
            <a:endParaRPr sz="2400" dirty="0"/>
          </a:p>
        </p:txBody>
      </p:sp>
      <p:pic>
        <p:nvPicPr>
          <p:cNvPr id="2" name="Immagine 1">
            <a:extLst>
              <a:ext uri="{FF2B5EF4-FFF2-40B4-BE49-F238E27FC236}">
                <a16:creationId xmlns:a16="http://schemas.microsoft.com/office/drawing/2014/main" id="{25177F8E-FC29-34E0-C10C-DD5E5259E567}"/>
              </a:ext>
            </a:extLst>
          </p:cNvPr>
          <p:cNvPicPr>
            <a:picLocks noChangeAspect="1"/>
          </p:cNvPicPr>
          <p:nvPr/>
        </p:nvPicPr>
        <p:blipFill>
          <a:blip r:embed="rId3"/>
          <a:stretch>
            <a:fillRect/>
          </a:stretch>
        </p:blipFill>
        <p:spPr>
          <a:xfrm>
            <a:off x="307427" y="4321493"/>
            <a:ext cx="11197843" cy="1382449"/>
          </a:xfrm>
          <a:prstGeom prst="rect">
            <a:avLst/>
          </a:prstGeom>
        </p:spPr>
      </p:pic>
    </p:spTree>
    <p:extLst>
      <p:ext uri="{BB962C8B-B14F-4D97-AF65-F5344CB8AC3E}">
        <p14:creationId xmlns:p14="http://schemas.microsoft.com/office/powerpoint/2010/main" val="2310103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9"/>
                                        </p:tgtEl>
                                        <p:attrNameLst>
                                          <p:attrName>style.visibility</p:attrName>
                                        </p:attrNameLst>
                                      </p:cBhvr>
                                      <p:to>
                                        <p:strVal val="visible"/>
                                      </p:to>
                                    </p:set>
                                    <p:animEffect transition="in" filter="fade">
                                      <p:cBhvr>
                                        <p:cTn id="7" dur="1000"/>
                                        <p:tgtEl>
                                          <p:spTgt spid="3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1"/>
                                        </p:tgtEl>
                                        <p:attrNameLst>
                                          <p:attrName>style.visibility</p:attrName>
                                        </p:attrNameLst>
                                      </p:cBhvr>
                                      <p:to>
                                        <p:strVal val="visible"/>
                                      </p:to>
                                    </p:set>
                                    <p:animEffect transition="in" filter="fade">
                                      <p:cBhvr>
                                        <p:cTn id="12" dur="1000"/>
                                        <p:tgtEl>
                                          <p:spTgt spid="3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45"/>
          <p:cNvSpPr txBox="1"/>
          <p:nvPr/>
        </p:nvSpPr>
        <p:spPr>
          <a:xfrm>
            <a:off x="1324878" y="170971"/>
            <a:ext cx="10591800" cy="1607725"/>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it-IT" sz="2400" dirty="0">
                <a:solidFill>
                  <a:schemeClr val="lt1"/>
                </a:solidFill>
              </a:rPr>
              <a:t>4</a:t>
            </a:r>
            <a:r>
              <a:rPr lang="it-IT" sz="2400" b="0" i="0" u="none" strike="noStrike" cap="none" dirty="0">
                <a:solidFill>
                  <a:schemeClr val="lt1"/>
                </a:solidFill>
                <a:latin typeface="Arial"/>
                <a:ea typeface="Arial"/>
                <a:cs typeface="Arial"/>
                <a:sym typeface="Arial"/>
              </a:rPr>
              <a:t>) Con 3:17 residui sul cronometro di gara, durante una rimessa per possesso alternato per la squadra A, A19, incaricato della rimessa, commette violazione di 5”. La freccia dovrà essere girata al primo controllo di palla viva. È procedura corretta?</a:t>
            </a:r>
            <a:endParaRPr dirty="0"/>
          </a:p>
        </p:txBody>
      </p:sp>
      <p:sp>
        <p:nvSpPr>
          <p:cNvPr id="356" name="Google Shape;356;p45"/>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357" name="Google Shape;357;p45"/>
          <p:cNvSpPr txBox="1"/>
          <p:nvPr/>
        </p:nvSpPr>
        <p:spPr>
          <a:xfrm>
            <a:off x="244549" y="1841126"/>
            <a:ext cx="12350662"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B) </a:t>
            </a:r>
            <a:r>
              <a:rPr lang="it-IT" sz="2400" dirty="0">
                <a:solidFill>
                  <a:schemeClr val="lt1"/>
                </a:solidFill>
              </a:rPr>
              <a:t>NO</a:t>
            </a:r>
            <a:r>
              <a:rPr lang="it-IT" sz="2400" b="0" i="0" u="none" strike="noStrike" cap="none" dirty="0">
                <a:solidFill>
                  <a:schemeClr val="lt1"/>
                </a:solidFill>
                <a:latin typeface="Arial"/>
                <a:ea typeface="Arial"/>
                <a:cs typeface="Arial"/>
                <a:sym typeface="Arial"/>
              </a:rPr>
              <a:t> (</a:t>
            </a:r>
            <a:r>
              <a:rPr lang="it-IT" sz="2400" b="0" i="0" u="none" strike="noStrike" cap="none" dirty="0">
                <a:solidFill>
                  <a:schemeClr val="bg1"/>
                </a:solidFill>
                <a:latin typeface="Arial"/>
                <a:ea typeface="Arial"/>
                <a:cs typeface="Arial"/>
                <a:sym typeface="Arial"/>
              </a:rPr>
              <a:t>OBRI 12-25) pag</a:t>
            </a:r>
            <a:r>
              <a:rPr lang="it-IT" sz="2400" dirty="0">
                <a:solidFill>
                  <a:schemeClr val="bg1"/>
                </a:solidFill>
              </a:rPr>
              <a:t>. 75</a:t>
            </a:r>
            <a:endParaRPr dirty="0">
              <a:solidFill>
                <a:schemeClr val="bg1"/>
              </a:solidFill>
            </a:endParaRPr>
          </a:p>
        </p:txBody>
      </p:sp>
      <p:pic>
        <p:nvPicPr>
          <p:cNvPr id="358" name="Google Shape;358;p45"/>
          <p:cNvPicPr preferRelativeResize="0"/>
          <p:nvPr/>
        </p:nvPicPr>
        <p:blipFill rotWithShape="1">
          <a:blip r:embed="rId3">
            <a:alphaModFix/>
          </a:blip>
          <a:srcRect/>
          <a:stretch/>
        </p:blipFill>
        <p:spPr>
          <a:xfrm>
            <a:off x="163882" y="3103886"/>
            <a:ext cx="10064293" cy="322071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5"/>
                                        </p:tgtEl>
                                        <p:attrNameLst>
                                          <p:attrName>style.visibility</p:attrName>
                                        </p:attrNameLst>
                                      </p:cBhvr>
                                      <p:to>
                                        <p:strVal val="visible"/>
                                      </p:to>
                                    </p:set>
                                    <p:animEffect transition="in" filter="fade">
                                      <p:cBhvr>
                                        <p:cTn id="7" dur="1000"/>
                                        <p:tgtEl>
                                          <p:spTgt spid="35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7"/>
                                        </p:tgtEl>
                                        <p:attrNameLst>
                                          <p:attrName>style.visibility</p:attrName>
                                        </p:attrNameLst>
                                      </p:cBhvr>
                                      <p:to>
                                        <p:strVal val="visible"/>
                                      </p:to>
                                    </p:set>
                                    <p:animEffect transition="in" filter="fade">
                                      <p:cBhvr>
                                        <p:cTn id="12" dur="1000"/>
                                        <p:tgtEl>
                                          <p:spTgt spid="3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8"/>
                                        </p:tgtEl>
                                        <p:attrNameLst>
                                          <p:attrName>style.visibility</p:attrName>
                                        </p:attrNameLst>
                                      </p:cBhvr>
                                      <p:to>
                                        <p:strVal val="visible"/>
                                      </p:to>
                                    </p:set>
                                    <p:animEffect transition="in" filter="fade">
                                      <p:cBhvr>
                                        <p:cTn id="17" dur="500"/>
                                        <p:tgtEl>
                                          <p:spTgt spid="3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4"/>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176" name="Google Shape;176;p24"/>
          <p:cNvSpPr txBox="1"/>
          <p:nvPr/>
        </p:nvSpPr>
        <p:spPr>
          <a:xfrm>
            <a:off x="105536" y="2013268"/>
            <a:ext cx="12449529" cy="14157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it-IT" sz="2400" dirty="0">
                <a:solidFill>
                  <a:schemeClr val="lt1"/>
                </a:solidFill>
              </a:rPr>
              <a:t>B</a:t>
            </a:r>
            <a:r>
              <a:rPr lang="it-IT" sz="2400" b="0" i="0" u="none" strike="noStrike" cap="none" dirty="0">
                <a:solidFill>
                  <a:schemeClr val="lt1"/>
                </a:solidFill>
                <a:latin typeface="Arial"/>
                <a:ea typeface="Arial"/>
                <a:cs typeface="Arial"/>
                <a:sym typeface="Arial"/>
              </a:rPr>
              <a:t>) NO (R.T. 17.2.2) pag. 89</a:t>
            </a:r>
            <a:br>
              <a:rPr lang="it-IT" dirty="0"/>
            </a:br>
            <a:endParaRPr dirty="0"/>
          </a:p>
        </p:txBody>
      </p:sp>
      <p:sp>
        <p:nvSpPr>
          <p:cNvPr id="180" name="Google Shape;180;p24"/>
          <p:cNvSpPr txBox="1"/>
          <p:nvPr/>
        </p:nvSpPr>
        <p:spPr>
          <a:xfrm>
            <a:off x="1457574" y="650404"/>
            <a:ext cx="10474623" cy="1046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lvl="0">
              <a:buClr>
                <a:srgbClr val="FFFFFF"/>
              </a:buClr>
              <a:buSzPts val="4400"/>
            </a:pPr>
            <a:r>
              <a:rPr lang="it-IT" sz="2400" dirty="0">
                <a:solidFill>
                  <a:srgbClr val="FFFFFF"/>
                </a:solidFill>
              </a:rPr>
              <a:t>5</a:t>
            </a:r>
            <a:r>
              <a:rPr lang="it-IT" sz="2400" b="0" i="0" u="none" strike="noStrike" cap="none" dirty="0">
                <a:solidFill>
                  <a:srgbClr val="FFFFFF"/>
                </a:solidFill>
                <a:latin typeface="Arial"/>
                <a:ea typeface="Arial"/>
                <a:cs typeface="Arial"/>
                <a:sym typeface="Arial"/>
              </a:rPr>
              <a:t>) </a:t>
            </a:r>
            <a:r>
              <a:rPr lang="it-IT" sz="2400" dirty="0">
                <a:solidFill>
                  <a:schemeClr val="bg1"/>
                </a:solidFill>
              </a:rPr>
              <a:t>Il giocatore deve effettuare la rimessa dal punto più vicino</a:t>
            </a:r>
            <a:br>
              <a:rPr lang="it-IT" sz="2400" dirty="0">
                <a:solidFill>
                  <a:schemeClr val="bg1"/>
                </a:solidFill>
              </a:rPr>
            </a:br>
            <a:r>
              <a:rPr lang="it-IT" sz="2400" dirty="0">
                <a:solidFill>
                  <a:schemeClr val="bg1"/>
                </a:solidFill>
              </a:rPr>
              <a:t>all'infrazione o a dove il gioco è stato fermato. È definizione completa?</a:t>
            </a:r>
            <a:br>
              <a:rPr lang="it-IT" dirty="0"/>
            </a:br>
            <a:endParaRPr sz="1400" b="0" i="0" u="none" strike="noStrike" cap="none" dirty="0">
              <a:solidFill>
                <a:srgbClr val="000000"/>
              </a:solidFill>
              <a:latin typeface="Arial"/>
              <a:ea typeface="Arial"/>
              <a:cs typeface="Arial"/>
              <a:sym typeface="Arial"/>
            </a:endParaRPr>
          </a:p>
        </p:txBody>
      </p:sp>
      <p:pic>
        <p:nvPicPr>
          <p:cNvPr id="2" name="Immagine 1">
            <a:extLst>
              <a:ext uri="{FF2B5EF4-FFF2-40B4-BE49-F238E27FC236}">
                <a16:creationId xmlns:a16="http://schemas.microsoft.com/office/drawing/2014/main" id="{132BD2AD-81C4-AE6B-0E26-4BC367137737}"/>
              </a:ext>
            </a:extLst>
          </p:cNvPr>
          <p:cNvPicPr>
            <a:picLocks noChangeAspect="1"/>
          </p:cNvPicPr>
          <p:nvPr/>
        </p:nvPicPr>
        <p:blipFill rotWithShape="1">
          <a:blip r:embed="rId3"/>
          <a:srcRect b="80695"/>
          <a:stretch/>
        </p:blipFill>
        <p:spPr>
          <a:xfrm>
            <a:off x="5088868" y="2171500"/>
            <a:ext cx="6843329" cy="877077"/>
          </a:xfrm>
          <a:prstGeom prst="rect">
            <a:avLst/>
          </a:prstGeom>
        </p:spPr>
      </p:pic>
      <p:pic>
        <p:nvPicPr>
          <p:cNvPr id="3" name="Immagine 2">
            <a:extLst>
              <a:ext uri="{FF2B5EF4-FFF2-40B4-BE49-F238E27FC236}">
                <a16:creationId xmlns:a16="http://schemas.microsoft.com/office/drawing/2014/main" id="{683CBE97-B78B-D4CF-184D-06C13650B304}"/>
              </a:ext>
            </a:extLst>
          </p:cNvPr>
          <p:cNvPicPr>
            <a:picLocks noChangeAspect="1"/>
          </p:cNvPicPr>
          <p:nvPr/>
        </p:nvPicPr>
        <p:blipFill rotWithShape="1">
          <a:blip r:embed="rId3"/>
          <a:srcRect t="20288"/>
          <a:stretch/>
        </p:blipFill>
        <p:spPr>
          <a:xfrm>
            <a:off x="506331" y="3206809"/>
            <a:ext cx="6681570" cy="3535915"/>
          </a:xfrm>
          <a:prstGeom prst="rect">
            <a:avLst/>
          </a:prstGeom>
        </p:spPr>
      </p:pic>
      <p:pic>
        <p:nvPicPr>
          <p:cNvPr id="4" name="Immagine 3">
            <a:extLst>
              <a:ext uri="{FF2B5EF4-FFF2-40B4-BE49-F238E27FC236}">
                <a16:creationId xmlns:a16="http://schemas.microsoft.com/office/drawing/2014/main" id="{4BE53C0B-C586-92CE-9C7A-4EE03C33A79E}"/>
              </a:ext>
            </a:extLst>
          </p:cNvPr>
          <p:cNvPicPr>
            <a:picLocks noChangeAspect="1"/>
          </p:cNvPicPr>
          <p:nvPr/>
        </p:nvPicPr>
        <p:blipFill>
          <a:blip r:embed="rId4"/>
          <a:stretch>
            <a:fillRect/>
          </a:stretch>
        </p:blipFill>
        <p:spPr>
          <a:xfrm>
            <a:off x="7397495" y="3206809"/>
            <a:ext cx="1925181" cy="301903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0"/>
                                        </p:tgtEl>
                                        <p:attrNameLst>
                                          <p:attrName>style.visibility</p:attrName>
                                        </p:attrNameLst>
                                      </p:cBhvr>
                                      <p:to>
                                        <p:strVal val="visible"/>
                                      </p:to>
                                    </p:set>
                                    <p:animEffect transition="in" filter="fade">
                                      <p:cBhvr>
                                        <p:cTn id="7" dur="500"/>
                                        <p:tgtEl>
                                          <p:spTgt spid="18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6"/>
                                        </p:tgtEl>
                                        <p:attrNameLst>
                                          <p:attrName>style.visibility</p:attrName>
                                        </p:attrNameLst>
                                      </p:cBhvr>
                                      <p:to>
                                        <p:strVal val="visible"/>
                                      </p:to>
                                    </p:set>
                                    <p:animEffect transition="in" filter="fade">
                                      <p:cBhvr>
                                        <p:cTn id="12" dur="1000"/>
                                        <p:tgtEl>
                                          <p:spTgt spid="17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1"/>
          <p:cNvSpPr txBox="1"/>
          <p:nvPr/>
        </p:nvSpPr>
        <p:spPr>
          <a:xfrm>
            <a:off x="1600200" y="443345"/>
            <a:ext cx="10423634" cy="18753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lvl="0"/>
            <a:r>
              <a:rPr lang="it-IT" sz="2400" b="0" i="0" u="none" strike="noStrike" cap="none" dirty="0">
                <a:solidFill>
                  <a:schemeClr val="lt1"/>
                </a:solidFill>
                <a:latin typeface="Arial"/>
                <a:ea typeface="Arial"/>
                <a:cs typeface="Arial"/>
                <a:sym typeface="Arial"/>
              </a:rPr>
              <a:t>6) 2:23 OT, l</a:t>
            </a:r>
            <a:r>
              <a:rPr lang="it-IT" sz="2400" dirty="0">
                <a:solidFill>
                  <a:schemeClr val="bg1"/>
                </a:solidFill>
              </a:rPr>
              <a:t>a palla è in volo per un tiro a canestro di A7 quando suona il segnale acustico del cronometro dei 24”. La palla entra nel canestro.</a:t>
            </a:r>
            <a:br>
              <a:rPr lang="it-IT" sz="2400" dirty="0">
                <a:solidFill>
                  <a:schemeClr val="bg1"/>
                </a:solidFill>
              </a:rPr>
            </a:br>
            <a:r>
              <a:rPr lang="it-IT" sz="2400" dirty="0">
                <a:solidFill>
                  <a:schemeClr val="bg1"/>
                </a:solidFill>
              </a:rPr>
              <a:t>Squadra A richiede una sospensione. Tale richiesta verrà concessa?</a:t>
            </a:r>
            <a:endParaRPr sz="3600" b="1" i="0" u="none" strike="noStrike" cap="none" dirty="0">
              <a:solidFill>
                <a:schemeClr val="lt1"/>
              </a:solidFill>
              <a:latin typeface="Calibri"/>
              <a:ea typeface="Calibri"/>
              <a:cs typeface="Calibri"/>
              <a:sym typeface="Calibri"/>
            </a:endParaRPr>
          </a:p>
        </p:txBody>
      </p:sp>
      <p:sp>
        <p:nvSpPr>
          <p:cNvPr id="237" name="Google Shape;237;p31"/>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238" name="Google Shape;238;p31"/>
          <p:cNvSpPr txBox="1"/>
          <p:nvPr/>
        </p:nvSpPr>
        <p:spPr>
          <a:xfrm>
            <a:off x="332510" y="2657165"/>
            <a:ext cx="9620787"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bg1"/>
              </a:solidFill>
              <a:latin typeface="Arial"/>
              <a:ea typeface="Arial"/>
              <a:cs typeface="Arial"/>
              <a:sym typeface="Arial"/>
            </a:endParaRPr>
          </a:p>
          <a:p>
            <a:pPr marR="0" lvl="0" algn="l" rtl="0">
              <a:lnSpc>
                <a:spcPct val="100000"/>
              </a:lnSpc>
              <a:spcBef>
                <a:spcPts val="0"/>
              </a:spcBef>
              <a:spcAft>
                <a:spcPts val="0"/>
              </a:spcAft>
            </a:pPr>
            <a:r>
              <a:rPr lang="it-IT" sz="2400" dirty="0">
                <a:solidFill>
                  <a:schemeClr val="bg1"/>
                </a:solidFill>
              </a:rPr>
              <a:t>B) NO</a:t>
            </a:r>
            <a:r>
              <a:rPr lang="it-IT" sz="2400" b="0" i="0" u="none" strike="noStrike" cap="none" dirty="0">
                <a:solidFill>
                  <a:schemeClr val="bg1"/>
                </a:solidFill>
                <a:latin typeface="Arial"/>
                <a:ea typeface="Arial"/>
                <a:cs typeface="Arial"/>
                <a:sym typeface="Arial"/>
              </a:rPr>
              <a:t> (OBRI </a:t>
            </a:r>
            <a:r>
              <a:rPr lang="it-IT" sz="2400" dirty="0">
                <a:solidFill>
                  <a:schemeClr val="bg1"/>
                </a:solidFill>
              </a:rPr>
              <a:t>18/19-4) </a:t>
            </a:r>
            <a:r>
              <a:rPr lang="it-IT" sz="2400" b="0" i="0" u="none" strike="noStrike" cap="none" dirty="0">
                <a:solidFill>
                  <a:schemeClr val="bg1"/>
                </a:solidFill>
                <a:latin typeface="Arial"/>
                <a:ea typeface="Arial"/>
                <a:cs typeface="Arial"/>
                <a:sym typeface="Arial"/>
              </a:rPr>
              <a:t>pag. 114</a:t>
            </a:r>
          </a:p>
        </p:txBody>
      </p:sp>
      <p:pic>
        <p:nvPicPr>
          <p:cNvPr id="2" name="Immagine 1">
            <a:extLst>
              <a:ext uri="{FF2B5EF4-FFF2-40B4-BE49-F238E27FC236}">
                <a16:creationId xmlns:a16="http://schemas.microsoft.com/office/drawing/2014/main" id="{B41D3ED5-7E22-BC5F-3F91-158A69F6BCFB}"/>
              </a:ext>
            </a:extLst>
          </p:cNvPr>
          <p:cNvPicPr>
            <a:picLocks noChangeAspect="1"/>
          </p:cNvPicPr>
          <p:nvPr/>
        </p:nvPicPr>
        <p:blipFill rotWithShape="1">
          <a:blip r:embed="rId3"/>
          <a:srcRect t="29826"/>
          <a:stretch/>
        </p:blipFill>
        <p:spPr>
          <a:xfrm>
            <a:off x="464050" y="4025691"/>
            <a:ext cx="7355647" cy="24689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6"/>
                                        </p:tgtEl>
                                        <p:attrNameLst>
                                          <p:attrName>style.visibility</p:attrName>
                                        </p:attrNameLst>
                                      </p:cBhvr>
                                      <p:to>
                                        <p:strVal val="visible"/>
                                      </p:to>
                                    </p:set>
                                    <p:animEffect transition="in" filter="fade">
                                      <p:cBhvr>
                                        <p:cTn id="7" dur="500"/>
                                        <p:tgtEl>
                                          <p:spTgt spid="2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8"/>
                                        </p:tgtEl>
                                        <p:attrNameLst>
                                          <p:attrName>style.visibility</p:attrName>
                                        </p:attrNameLst>
                                      </p:cBhvr>
                                      <p:to>
                                        <p:strVal val="visible"/>
                                      </p:to>
                                    </p:set>
                                    <p:animEffect transition="in" filter="fade">
                                      <p:cBhvr>
                                        <p:cTn id="12" dur="1000"/>
                                        <p:tgtEl>
                                          <p:spTgt spid="23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6"/>
          <p:cNvSpPr txBox="1"/>
          <p:nvPr/>
        </p:nvSpPr>
        <p:spPr>
          <a:xfrm>
            <a:off x="1373688" y="133291"/>
            <a:ext cx="10591800" cy="1450182"/>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it-IT" sz="2400" dirty="0">
                <a:solidFill>
                  <a:schemeClr val="lt1"/>
                </a:solidFill>
              </a:rPr>
              <a:t>7</a:t>
            </a:r>
            <a:r>
              <a:rPr lang="it-IT" sz="2400" b="0" i="0" u="none" strike="noStrike" cap="none" dirty="0">
                <a:solidFill>
                  <a:schemeClr val="lt1"/>
                </a:solidFill>
                <a:latin typeface="Arial"/>
                <a:ea typeface="Arial"/>
                <a:cs typeface="Arial"/>
                <a:sym typeface="Arial"/>
              </a:rPr>
              <a:t>) Un giocatore incaricato per una rimessa può palleggiare nell’area del fuori campo purché non si muova lateralmente per più </a:t>
            </a:r>
            <a:r>
              <a:rPr lang="it-IT" sz="2400" b="0" i="0" u="none" strike="noStrike" cap="none" dirty="0">
                <a:solidFill>
                  <a:schemeClr val="bg1"/>
                </a:solidFill>
                <a:latin typeface="Arial"/>
                <a:ea typeface="Arial"/>
                <a:cs typeface="Arial"/>
                <a:sym typeface="Arial"/>
              </a:rPr>
              <a:t>di 1 metro. </a:t>
            </a:r>
            <a:r>
              <a:rPr lang="it-IT" sz="2400" dirty="0">
                <a:solidFill>
                  <a:schemeClr val="bg1"/>
                </a:solidFill>
              </a:rPr>
              <a:t>È </a:t>
            </a:r>
            <a:r>
              <a:rPr lang="it-IT" sz="2400" b="0" i="0" u="none" strike="noStrike" cap="none" dirty="0">
                <a:solidFill>
                  <a:schemeClr val="bg1"/>
                </a:solidFill>
                <a:latin typeface="Arial"/>
                <a:ea typeface="Arial"/>
                <a:cs typeface="Arial"/>
                <a:sym typeface="Arial"/>
              </a:rPr>
              <a:t>corretto?</a:t>
            </a:r>
            <a:endParaRPr sz="3600" b="1" i="0" u="none" strike="noStrike" cap="none" dirty="0">
              <a:solidFill>
                <a:schemeClr val="bg1"/>
              </a:solidFill>
              <a:latin typeface="Calibri"/>
              <a:ea typeface="Calibri"/>
              <a:cs typeface="Calibri"/>
              <a:sym typeface="Calibri"/>
            </a:endParaRPr>
          </a:p>
        </p:txBody>
      </p:sp>
      <p:sp>
        <p:nvSpPr>
          <p:cNvPr id="194" name="Google Shape;194;p26"/>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195" name="Google Shape;195;p26"/>
          <p:cNvSpPr txBox="1"/>
          <p:nvPr/>
        </p:nvSpPr>
        <p:spPr>
          <a:xfrm>
            <a:off x="413358" y="1940773"/>
            <a:ext cx="9695146"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A) SI (</a:t>
            </a:r>
            <a:r>
              <a:rPr lang="it-IT" sz="2400" dirty="0">
                <a:solidFill>
                  <a:schemeClr val="lt1"/>
                </a:solidFill>
              </a:rPr>
              <a:t>OBRI 17-33) pag. 97</a:t>
            </a:r>
            <a:endParaRPr sz="2400" b="0" i="0" u="none" strike="noStrike" cap="none" dirty="0">
              <a:solidFill>
                <a:schemeClr val="lt1"/>
              </a:solidFill>
              <a:latin typeface="Arial"/>
              <a:ea typeface="Arial"/>
              <a:cs typeface="Arial"/>
              <a:sym typeface="Arial"/>
            </a:endParaRPr>
          </a:p>
        </p:txBody>
      </p:sp>
      <p:pic>
        <p:nvPicPr>
          <p:cNvPr id="2" name="Immagine 1">
            <a:extLst>
              <a:ext uri="{FF2B5EF4-FFF2-40B4-BE49-F238E27FC236}">
                <a16:creationId xmlns:a16="http://schemas.microsoft.com/office/drawing/2014/main" id="{9078CAD8-9E98-A64B-83D6-EBD5A6798C66}"/>
              </a:ext>
            </a:extLst>
          </p:cNvPr>
          <p:cNvPicPr>
            <a:picLocks noChangeAspect="1"/>
          </p:cNvPicPr>
          <p:nvPr/>
        </p:nvPicPr>
        <p:blipFill>
          <a:blip r:embed="rId3"/>
          <a:stretch>
            <a:fillRect/>
          </a:stretch>
        </p:blipFill>
        <p:spPr>
          <a:xfrm>
            <a:off x="212834" y="3773459"/>
            <a:ext cx="11586456" cy="179464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3"/>
                                        </p:tgtEl>
                                        <p:attrNameLst>
                                          <p:attrName>style.visibility</p:attrName>
                                        </p:attrNameLst>
                                      </p:cBhvr>
                                      <p:to>
                                        <p:strVal val="visible"/>
                                      </p:to>
                                    </p:set>
                                    <p:animEffect transition="in" filter="fade">
                                      <p:cBhvr>
                                        <p:cTn id="7" dur="500"/>
                                        <p:tgtEl>
                                          <p:spTgt spid="1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5"/>
                                        </p:tgtEl>
                                        <p:attrNameLst>
                                          <p:attrName>style.visibility</p:attrName>
                                        </p:attrNameLst>
                                      </p:cBhvr>
                                      <p:to>
                                        <p:strVal val="visible"/>
                                      </p:to>
                                    </p:set>
                                    <p:animEffect transition="in" filter="fade">
                                      <p:cBhvr>
                                        <p:cTn id="12" dur="1000"/>
                                        <p:tgtEl>
                                          <p:spTgt spid="19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7"/>
          <p:cNvSpPr txBox="1"/>
          <p:nvPr/>
        </p:nvSpPr>
        <p:spPr>
          <a:xfrm>
            <a:off x="1373688" y="105156"/>
            <a:ext cx="10591800" cy="1450182"/>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it-IT" sz="2400" dirty="0">
                <a:solidFill>
                  <a:schemeClr val="lt1"/>
                </a:solidFill>
              </a:rPr>
              <a:t>8)</a:t>
            </a:r>
            <a:r>
              <a:rPr lang="it-IT" sz="2400" b="0" i="0" u="none" strike="noStrike" cap="none" dirty="0">
                <a:solidFill>
                  <a:schemeClr val="lt1"/>
                </a:solidFill>
                <a:latin typeface="Arial"/>
                <a:ea typeface="Arial"/>
                <a:cs typeface="Arial"/>
                <a:sym typeface="Arial"/>
              </a:rPr>
              <a:t> A seguito di un contatto tra B12 e A8, quest’ultimo accentua la caduta. Senza svantaggiare nessuna squadra, può essere fermato il gioco ed essere richiamato A8?</a:t>
            </a:r>
            <a:endParaRPr sz="3600" b="1" i="0" u="none" strike="noStrike" cap="none" dirty="0">
              <a:solidFill>
                <a:schemeClr val="lt1"/>
              </a:solidFill>
              <a:latin typeface="Calibri"/>
              <a:ea typeface="Calibri"/>
              <a:cs typeface="Calibri"/>
              <a:sym typeface="Calibri"/>
            </a:endParaRPr>
          </a:p>
        </p:txBody>
      </p:sp>
      <p:sp>
        <p:nvSpPr>
          <p:cNvPr id="202" name="Google Shape;202;p27"/>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203" name="Google Shape;203;p27"/>
          <p:cNvSpPr txBox="1"/>
          <p:nvPr/>
        </p:nvSpPr>
        <p:spPr>
          <a:xfrm>
            <a:off x="444570" y="1830572"/>
            <a:ext cx="9695146"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B) NO (OBRI </a:t>
            </a:r>
            <a:r>
              <a:rPr lang="it-IT" sz="2400" b="0" i="0" u="none" strike="noStrike" cap="none" dirty="0">
                <a:solidFill>
                  <a:schemeClr val="bg1"/>
                </a:solidFill>
                <a:latin typeface="Arial"/>
                <a:ea typeface="Arial"/>
                <a:cs typeface="Arial"/>
                <a:sym typeface="Arial"/>
              </a:rPr>
              <a:t>36-12) pag. 200</a:t>
            </a:r>
            <a:endParaRPr sz="2400" b="0" i="0" u="none" strike="noStrike" cap="none" dirty="0">
              <a:solidFill>
                <a:schemeClr val="bg1"/>
              </a:solidFill>
              <a:latin typeface="Arial"/>
              <a:ea typeface="Arial"/>
              <a:cs typeface="Arial"/>
              <a:sym typeface="Arial"/>
            </a:endParaRPr>
          </a:p>
        </p:txBody>
      </p:sp>
      <p:pic>
        <p:nvPicPr>
          <p:cNvPr id="204" name="Google Shape;204;p27"/>
          <p:cNvPicPr preferRelativeResize="0"/>
          <p:nvPr/>
        </p:nvPicPr>
        <p:blipFill rotWithShape="1">
          <a:blip r:embed="rId3">
            <a:alphaModFix/>
          </a:blip>
          <a:srcRect/>
          <a:stretch/>
        </p:blipFill>
        <p:spPr>
          <a:xfrm>
            <a:off x="256195" y="3224718"/>
            <a:ext cx="8793891" cy="3397640"/>
          </a:xfrm>
          <a:prstGeom prst="rect">
            <a:avLst/>
          </a:prstGeom>
          <a:noFill/>
          <a:ln>
            <a:noFill/>
          </a:ln>
        </p:spPr>
      </p:pic>
      <p:pic>
        <p:nvPicPr>
          <p:cNvPr id="205" name="Google Shape;205;p27"/>
          <p:cNvPicPr preferRelativeResize="0"/>
          <p:nvPr/>
        </p:nvPicPr>
        <p:blipFill rotWithShape="1">
          <a:blip r:embed="rId4">
            <a:alphaModFix/>
          </a:blip>
          <a:srcRect/>
          <a:stretch/>
        </p:blipFill>
        <p:spPr>
          <a:xfrm>
            <a:off x="9550217" y="1830572"/>
            <a:ext cx="2197213" cy="1333569"/>
          </a:xfrm>
          <a:prstGeom prst="rect">
            <a:avLst/>
          </a:prstGeom>
          <a:noFill/>
          <a:ln>
            <a:noFill/>
          </a:ln>
        </p:spPr>
      </p:pic>
      <p:pic>
        <p:nvPicPr>
          <p:cNvPr id="206" name="Google Shape;206;p27"/>
          <p:cNvPicPr preferRelativeResize="0"/>
          <p:nvPr/>
        </p:nvPicPr>
        <p:blipFill rotWithShape="1">
          <a:blip r:embed="rId5">
            <a:alphaModFix/>
          </a:blip>
          <a:srcRect/>
          <a:stretch/>
        </p:blipFill>
        <p:spPr>
          <a:xfrm>
            <a:off x="9545245" y="3354829"/>
            <a:ext cx="2190863" cy="1378021"/>
          </a:xfrm>
          <a:prstGeom prst="rect">
            <a:avLst/>
          </a:prstGeom>
          <a:noFill/>
          <a:ln>
            <a:noFill/>
          </a:ln>
        </p:spPr>
      </p:pic>
      <p:pic>
        <p:nvPicPr>
          <p:cNvPr id="207" name="Google Shape;207;p27"/>
          <p:cNvPicPr preferRelativeResize="0"/>
          <p:nvPr/>
        </p:nvPicPr>
        <p:blipFill rotWithShape="1">
          <a:blip r:embed="rId6">
            <a:alphaModFix/>
          </a:blip>
          <a:srcRect/>
          <a:stretch/>
        </p:blipFill>
        <p:spPr>
          <a:xfrm>
            <a:off x="9562918" y="4923538"/>
            <a:ext cx="2184512" cy="135897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1"/>
                                        </p:tgtEl>
                                        <p:attrNameLst>
                                          <p:attrName>style.visibility</p:attrName>
                                        </p:attrNameLst>
                                      </p:cBhvr>
                                      <p:to>
                                        <p:strVal val="visible"/>
                                      </p:to>
                                    </p:set>
                                    <p:animEffect transition="in" filter="fade">
                                      <p:cBhvr>
                                        <p:cTn id="7" dur="500"/>
                                        <p:tgtEl>
                                          <p:spTgt spid="20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3"/>
                                        </p:tgtEl>
                                        <p:attrNameLst>
                                          <p:attrName>style.visibility</p:attrName>
                                        </p:attrNameLst>
                                      </p:cBhvr>
                                      <p:to>
                                        <p:strVal val="visible"/>
                                      </p:to>
                                    </p:set>
                                    <p:animEffect transition="in" filter="fade">
                                      <p:cBhvr>
                                        <p:cTn id="12" dur="1000"/>
                                        <p:tgtEl>
                                          <p:spTgt spid="20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4"/>
                                        </p:tgtEl>
                                        <p:attrNameLst>
                                          <p:attrName>style.visibility</p:attrName>
                                        </p:attrNameLst>
                                      </p:cBhvr>
                                      <p:to>
                                        <p:strVal val="visible"/>
                                      </p:to>
                                    </p:set>
                                    <p:animEffect transition="in" filter="fade">
                                      <p:cBhvr>
                                        <p:cTn id="17" dur="1000"/>
                                        <p:tgtEl>
                                          <p:spTgt spid="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9"/>
          <p:cNvSpPr txBox="1"/>
          <p:nvPr/>
        </p:nvSpPr>
        <p:spPr>
          <a:xfrm>
            <a:off x="1373688" y="133291"/>
            <a:ext cx="10591800" cy="1807482"/>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9) B18 commette fallo su A7. Questo è il quinto fallo della squadra B nel quarto. Erroneamente, ad A7 viene concessa una rimessa invece che 2 tiri liberi. Dopo la rimessa, A2 realizza un canestro su azione. Prima che la palla diventi viva, gli arbitri si accorgono dell’errore. Il canestro può essere annullato in quanto scoperto in tempo?</a:t>
            </a:r>
            <a:endParaRPr sz="3600" b="1" i="0" u="none" strike="noStrike" cap="none" dirty="0">
              <a:solidFill>
                <a:schemeClr val="lt1"/>
              </a:solidFill>
              <a:latin typeface="Calibri"/>
              <a:ea typeface="Calibri"/>
              <a:cs typeface="Calibri"/>
              <a:sym typeface="Calibri"/>
            </a:endParaRPr>
          </a:p>
        </p:txBody>
      </p:sp>
      <p:sp>
        <p:nvSpPr>
          <p:cNvPr id="221" name="Google Shape;221;p29"/>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222" name="Google Shape;222;p29"/>
          <p:cNvSpPr txBox="1"/>
          <p:nvPr/>
        </p:nvSpPr>
        <p:spPr>
          <a:xfrm>
            <a:off x="1" y="2166241"/>
            <a:ext cx="12350662"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B) No (</a:t>
            </a:r>
            <a:r>
              <a:rPr lang="it-IT" sz="2400" b="0" i="0" u="none" strike="noStrike" cap="none" dirty="0">
                <a:solidFill>
                  <a:schemeClr val="bg1"/>
                </a:solidFill>
                <a:latin typeface="Arial"/>
                <a:ea typeface="Arial"/>
                <a:cs typeface="Arial"/>
                <a:sym typeface="Arial"/>
              </a:rPr>
              <a:t>OBRI 44-15) </a:t>
            </a:r>
            <a:r>
              <a:rPr lang="it-IT" sz="2400" b="0" i="0" u="none" strike="noStrike" cap="none" dirty="0">
                <a:solidFill>
                  <a:schemeClr val="bg1"/>
                </a:solidFill>
                <a:sym typeface="Arial"/>
              </a:rPr>
              <a:t>pag. 245</a:t>
            </a:r>
            <a:endParaRPr dirty="0">
              <a:solidFill>
                <a:schemeClr val="bg1"/>
              </a:solidFill>
            </a:endParaRPr>
          </a:p>
        </p:txBody>
      </p:sp>
      <p:pic>
        <p:nvPicPr>
          <p:cNvPr id="3" name="Immagine 2">
            <a:extLst>
              <a:ext uri="{FF2B5EF4-FFF2-40B4-BE49-F238E27FC236}">
                <a16:creationId xmlns:a16="http://schemas.microsoft.com/office/drawing/2014/main" id="{46A5FB9D-1F8D-44BC-DB46-846612C98739}"/>
              </a:ext>
            </a:extLst>
          </p:cNvPr>
          <p:cNvPicPr>
            <a:picLocks noChangeAspect="1"/>
          </p:cNvPicPr>
          <p:nvPr/>
        </p:nvPicPr>
        <p:blipFill rotWithShape="1">
          <a:blip r:embed="rId3"/>
          <a:srcRect t="3670"/>
          <a:stretch/>
        </p:blipFill>
        <p:spPr>
          <a:xfrm>
            <a:off x="212834" y="3668110"/>
            <a:ext cx="11577994" cy="19969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0"/>
                                        </p:tgtEl>
                                        <p:attrNameLst>
                                          <p:attrName>style.visibility</p:attrName>
                                        </p:attrNameLst>
                                      </p:cBhvr>
                                      <p:to>
                                        <p:strVal val="visible"/>
                                      </p:to>
                                    </p:set>
                                    <p:animEffect transition="in" filter="fade">
                                      <p:cBhvr>
                                        <p:cTn id="7" dur="500"/>
                                        <p:tgtEl>
                                          <p:spTgt spid="2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2"/>
                                        </p:tgtEl>
                                        <p:attrNameLst>
                                          <p:attrName>style.visibility</p:attrName>
                                        </p:attrNameLst>
                                      </p:cBhvr>
                                      <p:to>
                                        <p:strVal val="visible"/>
                                      </p:to>
                                    </p:set>
                                    <p:animEffect transition="in" filter="fade">
                                      <p:cBhvr>
                                        <p:cTn id="12" dur="1000"/>
                                        <p:tgtEl>
                                          <p:spTgt spid="2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8"/>
          <p:cNvSpPr txBox="1"/>
          <p:nvPr/>
        </p:nvSpPr>
        <p:spPr>
          <a:xfrm>
            <a:off x="1373688" y="133291"/>
            <a:ext cx="10591800" cy="1450182"/>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10) B17 è sanzionato con un fallo personale per aver spinto il palleggiatore A1. Questo è il quinto fallo della squadra B nel quarto. A1, all’incirca nello stesso momento, viene sanzionato con un fallo antisportivo per aver colpito B17 con il gomito. Come riprende il gioco?</a:t>
            </a:r>
            <a:endParaRPr sz="3600" b="1" i="0" u="none" strike="noStrike" cap="none" dirty="0">
              <a:solidFill>
                <a:schemeClr val="lt1"/>
              </a:solidFill>
              <a:latin typeface="Calibri"/>
              <a:ea typeface="Calibri"/>
              <a:cs typeface="Calibri"/>
              <a:sym typeface="Calibri"/>
            </a:endParaRPr>
          </a:p>
        </p:txBody>
      </p:sp>
      <p:sp>
        <p:nvSpPr>
          <p:cNvPr id="213" name="Google Shape;213;p28"/>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214" name="Google Shape;214;p28"/>
          <p:cNvSpPr txBox="1"/>
          <p:nvPr/>
        </p:nvSpPr>
        <p:spPr>
          <a:xfrm>
            <a:off x="1" y="1940773"/>
            <a:ext cx="12350662"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B) 2 </a:t>
            </a:r>
            <a:r>
              <a:rPr lang="it-IT" sz="2400" b="0" i="0" u="none" strike="noStrike" cap="none" dirty="0">
                <a:solidFill>
                  <a:schemeClr val="bg1"/>
                </a:solidFill>
                <a:latin typeface="Arial"/>
                <a:ea typeface="Arial"/>
                <a:cs typeface="Arial"/>
                <a:sym typeface="Arial"/>
              </a:rPr>
              <a:t>TL A1, 2 TL B17, rimessa dalla linea della rimessa in zona di attacco per B con 14’’ (OBRI 35-8) </a:t>
            </a:r>
            <a:r>
              <a:rPr lang="it-IT" sz="2400" b="0" i="0" u="none" strike="noStrike" cap="none" dirty="0">
                <a:solidFill>
                  <a:schemeClr val="bg1"/>
                </a:solidFill>
                <a:sym typeface="Arial"/>
              </a:rPr>
              <a:t>pag. 197</a:t>
            </a:r>
            <a:endParaRPr dirty="0">
              <a:solidFill>
                <a:schemeClr val="bg1"/>
              </a:solidFill>
            </a:endParaRPr>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p:txBody>
      </p:sp>
      <p:pic>
        <p:nvPicPr>
          <p:cNvPr id="215" name="Google Shape;215;p28"/>
          <p:cNvPicPr preferRelativeResize="0"/>
          <p:nvPr/>
        </p:nvPicPr>
        <p:blipFill rotWithShape="1">
          <a:blip r:embed="rId3">
            <a:alphaModFix/>
          </a:blip>
          <a:srcRect/>
          <a:stretch/>
        </p:blipFill>
        <p:spPr>
          <a:xfrm>
            <a:off x="250520" y="3558228"/>
            <a:ext cx="11430840" cy="26296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2"/>
                                        </p:tgtEl>
                                        <p:attrNameLst>
                                          <p:attrName>style.visibility</p:attrName>
                                        </p:attrNameLst>
                                      </p:cBhvr>
                                      <p:to>
                                        <p:strVal val="visible"/>
                                      </p:to>
                                    </p:set>
                                    <p:animEffect transition="in" filter="fade">
                                      <p:cBhvr>
                                        <p:cTn id="7" dur="500"/>
                                        <p:tgtEl>
                                          <p:spTgt spid="2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4"/>
                                        </p:tgtEl>
                                        <p:attrNameLst>
                                          <p:attrName>style.visibility</p:attrName>
                                        </p:attrNameLst>
                                      </p:cBhvr>
                                      <p:to>
                                        <p:strVal val="visible"/>
                                      </p:to>
                                    </p:set>
                                    <p:animEffect transition="in" filter="fade">
                                      <p:cBhvr>
                                        <p:cTn id="12" dur="1000"/>
                                        <p:tgtEl>
                                          <p:spTgt spid="2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5"/>
                                        </p:tgtEl>
                                        <p:attrNameLst>
                                          <p:attrName>style.visibility</p:attrName>
                                        </p:attrNameLst>
                                      </p:cBhvr>
                                      <p:to>
                                        <p:strVal val="visible"/>
                                      </p:to>
                                    </p:set>
                                    <p:animEffect transition="in" filter="fade">
                                      <p:cBhvr>
                                        <p:cTn id="17" dur="1000"/>
                                        <p:tgtEl>
                                          <p:spTgt spid="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3"/>
          <p:cNvSpPr txBox="1"/>
          <p:nvPr/>
        </p:nvSpPr>
        <p:spPr>
          <a:xfrm>
            <a:off x="1524000" y="133291"/>
            <a:ext cx="10591800" cy="202763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lvl="0"/>
            <a:r>
              <a:rPr lang="it-IT" sz="2400" dirty="0">
                <a:solidFill>
                  <a:schemeClr val="lt1"/>
                </a:solidFill>
              </a:rPr>
              <a:t>11</a:t>
            </a:r>
            <a:r>
              <a:rPr lang="it-IT" sz="2400" b="0" i="0" u="none" strike="noStrike" cap="none" dirty="0">
                <a:solidFill>
                  <a:schemeClr val="bg1"/>
                </a:solidFill>
                <a:sym typeface="Arial"/>
              </a:rPr>
              <a:t>) 1:40 4Q, A2 palleggia nella sua zona di difesa quando è sanzionato un FT a Coach A. A seguito della sanzione Coach A richiede T.O. e chiede di poter eseguire la rimessa in zona di attacco. Tale richiesta potrà essere accordata?</a:t>
            </a:r>
            <a:br>
              <a:rPr lang="it-IT" sz="2400" dirty="0">
                <a:solidFill>
                  <a:schemeClr val="bg1"/>
                </a:solidFill>
              </a:rPr>
            </a:br>
            <a:endParaRPr sz="2400" dirty="0">
              <a:solidFill>
                <a:schemeClr val="bg1"/>
              </a:solidFill>
            </a:endParaRPr>
          </a:p>
        </p:txBody>
      </p:sp>
      <p:sp>
        <p:nvSpPr>
          <p:cNvPr id="340" name="Google Shape;340;p43"/>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341" name="Google Shape;341;p43"/>
          <p:cNvSpPr txBox="1"/>
          <p:nvPr/>
        </p:nvSpPr>
        <p:spPr>
          <a:xfrm>
            <a:off x="180109" y="2495506"/>
            <a:ext cx="12350662"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lvl="0"/>
            <a:r>
              <a:rPr lang="it-IT" sz="2400" dirty="0">
                <a:solidFill>
                  <a:schemeClr val="lt1"/>
                </a:solidFill>
              </a:rPr>
              <a:t>A</a:t>
            </a:r>
            <a:r>
              <a:rPr lang="it-IT" sz="2400" b="0" i="0" u="none" strike="noStrike" cap="none" dirty="0">
                <a:solidFill>
                  <a:schemeClr val="lt1"/>
                </a:solidFill>
                <a:latin typeface="Arial"/>
                <a:ea typeface="Arial"/>
                <a:cs typeface="Arial"/>
                <a:sym typeface="Arial"/>
              </a:rPr>
              <a:t>) </a:t>
            </a:r>
            <a:r>
              <a:rPr lang="it-IT" sz="2400" dirty="0">
                <a:solidFill>
                  <a:schemeClr val="lt1"/>
                </a:solidFill>
              </a:rPr>
              <a:t>SI pag. 93</a:t>
            </a:r>
            <a:endParaRPr sz="2000" dirty="0">
              <a:solidFill>
                <a:srgbClr val="FF0000"/>
              </a:solidFill>
            </a:endParaRPr>
          </a:p>
        </p:txBody>
      </p:sp>
      <p:pic>
        <p:nvPicPr>
          <p:cNvPr id="2" name="Immagine 1">
            <a:extLst>
              <a:ext uri="{FF2B5EF4-FFF2-40B4-BE49-F238E27FC236}">
                <a16:creationId xmlns:a16="http://schemas.microsoft.com/office/drawing/2014/main" id="{E66B6246-FD1F-8A9D-E1F4-E2D04E771A39}"/>
              </a:ext>
            </a:extLst>
          </p:cNvPr>
          <p:cNvPicPr>
            <a:picLocks noChangeAspect="1"/>
          </p:cNvPicPr>
          <p:nvPr/>
        </p:nvPicPr>
        <p:blipFill>
          <a:blip r:embed="rId3"/>
          <a:stretch>
            <a:fillRect/>
          </a:stretch>
        </p:blipFill>
        <p:spPr>
          <a:xfrm>
            <a:off x="601718" y="4151927"/>
            <a:ext cx="10280407" cy="1780096"/>
          </a:xfrm>
          <a:prstGeom prst="rect">
            <a:avLst/>
          </a:prstGeom>
        </p:spPr>
      </p:pic>
    </p:spTree>
    <p:extLst>
      <p:ext uri="{BB962C8B-B14F-4D97-AF65-F5344CB8AC3E}">
        <p14:creationId xmlns:p14="http://schemas.microsoft.com/office/powerpoint/2010/main" val="596671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9"/>
                                        </p:tgtEl>
                                        <p:attrNameLst>
                                          <p:attrName>style.visibility</p:attrName>
                                        </p:attrNameLst>
                                      </p:cBhvr>
                                      <p:to>
                                        <p:strVal val="visible"/>
                                      </p:to>
                                    </p:set>
                                    <p:animEffect transition="in" filter="fade">
                                      <p:cBhvr>
                                        <p:cTn id="7" dur="1000"/>
                                        <p:tgtEl>
                                          <p:spTgt spid="3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1"/>
                                        </p:tgtEl>
                                        <p:attrNameLst>
                                          <p:attrName>style.visibility</p:attrName>
                                        </p:attrNameLst>
                                      </p:cBhvr>
                                      <p:to>
                                        <p:strVal val="visible"/>
                                      </p:to>
                                    </p:set>
                                    <p:animEffect transition="in" filter="fade">
                                      <p:cBhvr>
                                        <p:cTn id="12" dur="1000"/>
                                        <p:tgtEl>
                                          <p:spTgt spid="3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5"/>
          <p:cNvSpPr txBox="1"/>
          <p:nvPr/>
        </p:nvSpPr>
        <p:spPr>
          <a:xfrm>
            <a:off x="1373688" y="133289"/>
            <a:ext cx="10591800" cy="1569387"/>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r>
              <a:rPr lang="it-IT" sz="2400" b="0" i="0" u="none" strike="noStrike" cap="none" dirty="0">
                <a:solidFill>
                  <a:schemeClr val="lt1"/>
                </a:solidFill>
                <a:latin typeface="Arial"/>
                <a:ea typeface="Arial"/>
                <a:cs typeface="Arial"/>
                <a:sym typeface="Arial"/>
              </a:rPr>
              <a:t>12) </a:t>
            </a:r>
            <a:r>
              <a:rPr lang="it-IT"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B8 indossa un tutore per il naso infortunato realizzato con materiale duro. B8 è autorizzato a giocare?</a:t>
            </a:r>
            <a:endParaRPr lang="it-IT"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rtl="0">
              <a:lnSpc>
                <a:spcPct val="100000"/>
              </a:lnSpc>
              <a:spcBef>
                <a:spcPts val="0"/>
              </a:spcBef>
              <a:spcAft>
                <a:spcPts val="0"/>
              </a:spcAft>
              <a:buNone/>
            </a:pPr>
            <a:endParaRPr sz="3600" b="1" i="0" u="none" strike="noStrike" cap="none" dirty="0">
              <a:solidFill>
                <a:schemeClr val="lt1"/>
              </a:solidFill>
              <a:latin typeface="Calibri"/>
              <a:ea typeface="Calibri"/>
              <a:cs typeface="Calibri"/>
              <a:sym typeface="Calibri"/>
            </a:endParaRPr>
          </a:p>
        </p:txBody>
      </p:sp>
      <p:sp>
        <p:nvSpPr>
          <p:cNvPr id="269" name="Google Shape;269;p35"/>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270" name="Google Shape;270;p35"/>
          <p:cNvSpPr txBox="1"/>
          <p:nvPr/>
        </p:nvSpPr>
        <p:spPr>
          <a:xfrm>
            <a:off x="1" y="2304027"/>
            <a:ext cx="12350662"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A) </a:t>
            </a:r>
            <a:r>
              <a:rPr lang="it-IT" sz="2400" dirty="0">
                <a:solidFill>
                  <a:schemeClr val="lt1"/>
                </a:solidFill>
              </a:rPr>
              <a:t>SI (R.T. 4.4.2) pag. 40</a:t>
            </a:r>
            <a:endParaRPr dirty="0"/>
          </a:p>
        </p:txBody>
      </p:sp>
      <p:pic>
        <p:nvPicPr>
          <p:cNvPr id="3" name="Immagine 2">
            <a:extLst>
              <a:ext uri="{FF2B5EF4-FFF2-40B4-BE49-F238E27FC236}">
                <a16:creationId xmlns:a16="http://schemas.microsoft.com/office/drawing/2014/main" id="{0DA3D430-3368-3973-E1BF-3ACD2F6B0F15}"/>
              </a:ext>
            </a:extLst>
          </p:cNvPr>
          <p:cNvPicPr>
            <a:picLocks noChangeAspect="1"/>
          </p:cNvPicPr>
          <p:nvPr/>
        </p:nvPicPr>
        <p:blipFill rotWithShape="1">
          <a:blip r:embed="rId3"/>
          <a:srcRect r="50000" b="80274"/>
          <a:stretch/>
        </p:blipFill>
        <p:spPr>
          <a:xfrm>
            <a:off x="179156" y="3561666"/>
            <a:ext cx="2196614" cy="1352811"/>
          </a:xfrm>
          <a:prstGeom prst="rect">
            <a:avLst/>
          </a:prstGeom>
        </p:spPr>
      </p:pic>
      <p:pic>
        <p:nvPicPr>
          <p:cNvPr id="4" name="Immagine 3">
            <a:extLst>
              <a:ext uri="{FF2B5EF4-FFF2-40B4-BE49-F238E27FC236}">
                <a16:creationId xmlns:a16="http://schemas.microsoft.com/office/drawing/2014/main" id="{962B2658-1A05-A78F-0EAE-FA279937180E}"/>
              </a:ext>
            </a:extLst>
          </p:cNvPr>
          <p:cNvPicPr>
            <a:picLocks noChangeAspect="1"/>
          </p:cNvPicPr>
          <p:nvPr/>
        </p:nvPicPr>
        <p:blipFill rotWithShape="1">
          <a:blip r:embed="rId3"/>
          <a:srcRect l="50000" b="80822"/>
          <a:stretch/>
        </p:blipFill>
        <p:spPr>
          <a:xfrm>
            <a:off x="2551135" y="3561666"/>
            <a:ext cx="2196614" cy="1315233"/>
          </a:xfrm>
          <a:prstGeom prst="rect">
            <a:avLst/>
          </a:prstGeom>
        </p:spPr>
      </p:pic>
      <p:pic>
        <p:nvPicPr>
          <p:cNvPr id="5" name="Immagine 4">
            <a:extLst>
              <a:ext uri="{FF2B5EF4-FFF2-40B4-BE49-F238E27FC236}">
                <a16:creationId xmlns:a16="http://schemas.microsoft.com/office/drawing/2014/main" id="{4B81BB3D-EED8-8F2C-867E-7B393E52E00F}"/>
              </a:ext>
            </a:extLst>
          </p:cNvPr>
          <p:cNvPicPr>
            <a:picLocks noChangeAspect="1"/>
          </p:cNvPicPr>
          <p:nvPr/>
        </p:nvPicPr>
        <p:blipFill rotWithShape="1">
          <a:blip r:embed="rId3"/>
          <a:srcRect t="19909" r="50000" b="59817"/>
          <a:stretch/>
        </p:blipFill>
        <p:spPr>
          <a:xfrm>
            <a:off x="4973218" y="3561666"/>
            <a:ext cx="2196614" cy="1390390"/>
          </a:xfrm>
          <a:prstGeom prst="rect">
            <a:avLst/>
          </a:prstGeom>
        </p:spPr>
      </p:pic>
      <p:pic>
        <p:nvPicPr>
          <p:cNvPr id="6" name="Immagine 5">
            <a:extLst>
              <a:ext uri="{FF2B5EF4-FFF2-40B4-BE49-F238E27FC236}">
                <a16:creationId xmlns:a16="http://schemas.microsoft.com/office/drawing/2014/main" id="{9B45355D-5681-E607-CDA4-52D1D68BBC22}"/>
              </a:ext>
            </a:extLst>
          </p:cNvPr>
          <p:cNvPicPr>
            <a:picLocks noChangeAspect="1"/>
          </p:cNvPicPr>
          <p:nvPr/>
        </p:nvPicPr>
        <p:blipFill rotWithShape="1">
          <a:blip r:embed="rId3"/>
          <a:srcRect l="50000" t="19909" b="60000"/>
          <a:stretch/>
        </p:blipFill>
        <p:spPr>
          <a:xfrm>
            <a:off x="7395108" y="3161231"/>
            <a:ext cx="2196614" cy="1377863"/>
          </a:xfrm>
          <a:prstGeom prst="rect">
            <a:avLst/>
          </a:prstGeom>
        </p:spPr>
      </p:pic>
      <p:pic>
        <p:nvPicPr>
          <p:cNvPr id="7" name="Immagine 6">
            <a:extLst>
              <a:ext uri="{FF2B5EF4-FFF2-40B4-BE49-F238E27FC236}">
                <a16:creationId xmlns:a16="http://schemas.microsoft.com/office/drawing/2014/main" id="{F811A11B-A43B-AA8A-E884-3651B19A5C9C}"/>
              </a:ext>
            </a:extLst>
          </p:cNvPr>
          <p:cNvPicPr>
            <a:picLocks noChangeAspect="1"/>
          </p:cNvPicPr>
          <p:nvPr/>
        </p:nvPicPr>
        <p:blipFill rotWithShape="1">
          <a:blip r:embed="rId3"/>
          <a:srcRect t="40183" r="50000" b="39908"/>
          <a:stretch/>
        </p:blipFill>
        <p:spPr>
          <a:xfrm>
            <a:off x="9872885" y="3173757"/>
            <a:ext cx="2196614" cy="1365337"/>
          </a:xfrm>
          <a:prstGeom prst="rect">
            <a:avLst/>
          </a:prstGeom>
        </p:spPr>
      </p:pic>
      <p:pic>
        <p:nvPicPr>
          <p:cNvPr id="8" name="Immagine 7">
            <a:extLst>
              <a:ext uri="{FF2B5EF4-FFF2-40B4-BE49-F238E27FC236}">
                <a16:creationId xmlns:a16="http://schemas.microsoft.com/office/drawing/2014/main" id="{64B07551-7AFF-60D0-BDD0-046C1B28F785}"/>
              </a:ext>
            </a:extLst>
          </p:cNvPr>
          <p:cNvPicPr>
            <a:picLocks noChangeAspect="1"/>
          </p:cNvPicPr>
          <p:nvPr/>
        </p:nvPicPr>
        <p:blipFill rotWithShape="1">
          <a:blip r:embed="rId3"/>
          <a:srcRect l="50000" t="40183" b="39543"/>
          <a:stretch/>
        </p:blipFill>
        <p:spPr>
          <a:xfrm>
            <a:off x="179156" y="5134265"/>
            <a:ext cx="2196614" cy="1390390"/>
          </a:xfrm>
          <a:prstGeom prst="rect">
            <a:avLst/>
          </a:prstGeom>
        </p:spPr>
      </p:pic>
      <p:pic>
        <p:nvPicPr>
          <p:cNvPr id="9" name="Immagine 8">
            <a:extLst>
              <a:ext uri="{FF2B5EF4-FFF2-40B4-BE49-F238E27FC236}">
                <a16:creationId xmlns:a16="http://schemas.microsoft.com/office/drawing/2014/main" id="{7D5F4526-FE27-34AE-7B48-BB9C35339B6C}"/>
              </a:ext>
            </a:extLst>
          </p:cNvPr>
          <p:cNvPicPr>
            <a:picLocks noChangeAspect="1"/>
          </p:cNvPicPr>
          <p:nvPr/>
        </p:nvPicPr>
        <p:blipFill rotWithShape="1">
          <a:blip r:embed="rId3"/>
          <a:srcRect l="-3991" t="60456" r="50000" b="19818"/>
          <a:stretch/>
        </p:blipFill>
        <p:spPr>
          <a:xfrm>
            <a:off x="2375770" y="5134265"/>
            <a:ext cx="2371979" cy="1352811"/>
          </a:xfrm>
          <a:prstGeom prst="rect">
            <a:avLst/>
          </a:prstGeom>
        </p:spPr>
      </p:pic>
      <p:pic>
        <p:nvPicPr>
          <p:cNvPr id="10" name="Immagine 9">
            <a:extLst>
              <a:ext uri="{FF2B5EF4-FFF2-40B4-BE49-F238E27FC236}">
                <a16:creationId xmlns:a16="http://schemas.microsoft.com/office/drawing/2014/main" id="{A8550730-FD80-81F1-6B04-267FB2C9A38C}"/>
              </a:ext>
            </a:extLst>
          </p:cNvPr>
          <p:cNvPicPr>
            <a:picLocks noChangeAspect="1"/>
          </p:cNvPicPr>
          <p:nvPr/>
        </p:nvPicPr>
        <p:blipFill rotWithShape="1">
          <a:blip r:embed="rId3"/>
          <a:srcRect l="50000" t="60456" b="19818"/>
          <a:stretch/>
        </p:blipFill>
        <p:spPr>
          <a:xfrm>
            <a:off x="4973218" y="5134263"/>
            <a:ext cx="2196614" cy="1352811"/>
          </a:xfrm>
          <a:prstGeom prst="rect">
            <a:avLst/>
          </a:prstGeom>
        </p:spPr>
      </p:pic>
      <p:pic>
        <p:nvPicPr>
          <p:cNvPr id="11" name="Immagine 10">
            <a:extLst>
              <a:ext uri="{FF2B5EF4-FFF2-40B4-BE49-F238E27FC236}">
                <a16:creationId xmlns:a16="http://schemas.microsoft.com/office/drawing/2014/main" id="{2FFED85A-3784-7F95-70F9-EF97DE092229}"/>
              </a:ext>
            </a:extLst>
          </p:cNvPr>
          <p:cNvPicPr>
            <a:picLocks noChangeAspect="1"/>
          </p:cNvPicPr>
          <p:nvPr/>
        </p:nvPicPr>
        <p:blipFill rotWithShape="1">
          <a:blip r:embed="rId3"/>
          <a:srcRect t="80274" r="50000"/>
          <a:stretch/>
        </p:blipFill>
        <p:spPr>
          <a:xfrm>
            <a:off x="7395108" y="4766558"/>
            <a:ext cx="2196614" cy="1352812"/>
          </a:xfrm>
          <a:prstGeom prst="rect">
            <a:avLst/>
          </a:prstGeom>
        </p:spPr>
      </p:pic>
      <p:pic>
        <p:nvPicPr>
          <p:cNvPr id="12" name="Immagine 11">
            <a:extLst>
              <a:ext uri="{FF2B5EF4-FFF2-40B4-BE49-F238E27FC236}">
                <a16:creationId xmlns:a16="http://schemas.microsoft.com/office/drawing/2014/main" id="{CC33CF1A-D4D7-15AB-2FE2-2B944A392295}"/>
              </a:ext>
            </a:extLst>
          </p:cNvPr>
          <p:cNvPicPr>
            <a:picLocks noChangeAspect="1"/>
          </p:cNvPicPr>
          <p:nvPr/>
        </p:nvPicPr>
        <p:blipFill rotWithShape="1">
          <a:blip r:embed="rId3"/>
          <a:srcRect l="50000" t="80274"/>
          <a:stretch/>
        </p:blipFill>
        <p:spPr>
          <a:xfrm>
            <a:off x="9872885" y="4766558"/>
            <a:ext cx="2196615" cy="13528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8"/>
                                        </p:tgtEl>
                                        <p:attrNameLst>
                                          <p:attrName>style.visibility</p:attrName>
                                        </p:attrNameLst>
                                      </p:cBhvr>
                                      <p:to>
                                        <p:strVal val="visible"/>
                                      </p:to>
                                    </p:set>
                                    <p:animEffect transition="in" filter="fade">
                                      <p:cBhvr>
                                        <p:cTn id="7" dur="500"/>
                                        <p:tgtEl>
                                          <p:spTgt spid="2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0"/>
                                        </p:tgtEl>
                                        <p:attrNameLst>
                                          <p:attrName>style.visibility</p:attrName>
                                        </p:attrNameLst>
                                      </p:cBhvr>
                                      <p:to>
                                        <p:strVal val="visible"/>
                                      </p:to>
                                    </p:set>
                                    <p:animEffect transition="in" filter="fade">
                                      <p:cBhvr>
                                        <p:cTn id="12" dur="1000"/>
                                        <p:tgtEl>
                                          <p:spTgt spid="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3"/>
          <p:cNvSpPr txBox="1"/>
          <p:nvPr/>
        </p:nvSpPr>
        <p:spPr>
          <a:xfrm>
            <a:off x="1524000" y="133291"/>
            <a:ext cx="10591800" cy="202763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r>
              <a:rPr lang="it-IT" sz="2400" dirty="0">
                <a:solidFill>
                  <a:schemeClr val="lt1"/>
                </a:solidFill>
              </a:rPr>
              <a:t>13</a:t>
            </a:r>
            <a:r>
              <a:rPr lang="it-IT" sz="2400" b="0" i="0" u="none" strike="noStrike" cap="none" dirty="0">
                <a:solidFill>
                  <a:schemeClr val="lt1"/>
                </a:solidFill>
                <a:latin typeface="Arial"/>
                <a:ea typeface="Arial"/>
                <a:cs typeface="Arial"/>
                <a:sym typeface="Arial"/>
              </a:rPr>
              <a:t>) </a:t>
            </a:r>
            <a:r>
              <a:rPr lang="it-IT" sz="2400" dirty="0">
                <a:solidFill>
                  <a:schemeClr val="bg1"/>
                </a:solidFill>
              </a:rPr>
              <a:t>Con 1:36 sul cronometro di gara, nel quarto quarto, è fischiata</a:t>
            </a:r>
            <a:br>
              <a:rPr lang="it-IT" sz="2400" dirty="0">
                <a:solidFill>
                  <a:schemeClr val="bg1"/>
                </a:solidFill>
              </a:rPr>
            </a:br>
            <a:r>
              <a:rPr lang="it-IT" sz="2400" dirty="0">
                <a:solidFill>
                  <a:schemeClr val="bg1"/>
                </a:solidFill>
              </a:rPr>
              <a:t>una violazione di interferenza su B1. La palla non entra nel canestro o non tocca l'anello. Dopo il fischio, la palla è toccata da A2, poi da B2 e B3 e infine A4 la prende. </a:t>
            </a:r>
            <a:r>
              <a:rPr lang="it-IT" sz="2400" dirty="0">
                <a:solidFill>
                  <a:schemeClr val="bg1"/>
                </a:solidFill>
                <a:latin typeface="Arial" panose="020B0604020202020204" pitchFamily="34" charset="0"/>
                <a:ea typeface="Calibri" panose="020F0502020204030204" pitchFamily="34" charset="0"/>
              </a:rPr>
              <a:t>Gli arbitri vanno alla verifica IRS che conferma che la violazione di interferenza non si è verificata</a:t>
            </a:r>
            <a:r>
              <a:rPr lang="it-IT" sz="2400" dirty="0">
                <a:solidFill>
                  <a:schemeClr val="bg1"/>
                </a:solidFill>
              </a:rPr>
              <a:t> . È situazione di salto a due?</a:t>
            </a:r>
            <a:br>
              <a:rPr lang="it-IT" dirty="0"/>
            </a:br>
            <a:endParaRPr dirty="0"/>
          </a:p>
        </p:txBody>
      </p:sp>
      <p:sp>
        <p:nvSpPr>
          <p:cNvPr id="340" name="Google Shape;340;p43"/>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341" name="Google Shape;341;p43"/>
          <p:cNvSpPr txBox="1"/>
          <p:nvPr/>
        </p:nvSpPr>
        <p:spPr>
          <a:xfrm>
            <a:off x="180109" y="2495506"/>
            <a:ext cx="12350662"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A) </a:t>
            </a:r>
            <a:r>
              <a:rPr lang="it-IT" sz="2400" dirty="0">
                <a:solidFill>
                  <a:schemeClr val="lt1"/>
                </a:solidFill>
              </a:rPr>
              <a:t>SI </a:t>
            </a:r>
            <a:r>
              <a:rPr lang="it-IT" sz="2400" b="0" i="0" u="none" strike="noStrike" cap="none" dirty="0">
                <a:solidFill>
                  <a:schemeClr val="lt1"/>
                </a:solidFill>
                <a:latin typeface="Arial"/>
                <a:ea typeface="Arial"/>
                <a:cs typeface="Arial"/>
                <a:sym typeface="Arial"/>
              </a:rPr>
              <a:t>(OBRI </a:t>
            </a:r>
            <a:r>
              <a:rPr lang="it-IT" sz="2400" b="0" i="0" u="none" strike="noStrike" cap="none" dirty="0">
                <a:solidFill>
                  <a:schemeClr val="bg1"/>
                </a:solidFill>
                <a:latin typeface="Arial"/>
                <a:ea typeface="Arial"/>
                <a:cs typeface="Arial"/>
                <a:sym typeface="Arial"/>
              </a:rPr>
              <a:t>F-3.2.14) </a:t>
            </a:r>
            <a:r>
              <a:rPr lang="it-IT" sz="2400" b="0" i="0" u="none" strike="noStrike" cap="none" dirty="0">
                <a:solidFill>
                  <a:schemeClr val="bg1"/>
                </a:solidFill>
                <a:sym typeface="Arial"/>
              </a:rPr>
              <a:t>pag. 318</a:t>
            </a:r>
            <a:endParaRPr dirty="0">
              <a:solidFill>
                <a:schemeClr val="bg1"/>
              </a:solidFill>
            </a:endParaRPr>
          </a:p>
        </p:txBody>
      </p:sp>
      <p:pic>
        <p:nvPicPr>
          <p:cNvPr id="2" name="Immagine 1">
            <a:extLst>
              <a:ext uri="{FF2B5EF4-FFF2-40B4-BE49-F238E27FC236}">
                <a16:creationId xmlns:a16="http://schemas.microsoft.com/office/drawing/2014/main" id="{FD5725F2-2505-EF80-F758-5B1CCAA00B5B}"/>
              </a:ext>
            </a:extLst>
          </p:cNvPr>
          <p:cNvPicPr>
            <a:picLocks noChangeAspect="1"/>
          </p:cNvPicPr>
          <p:nvPr/>
        </p:nvPicPr>
        <p:blipFill>
          <a:blip r:embed="rId3"/>
          <a:stretch>
            <a:fillRect/>
          </a:stretch>
        </p:blipFill>
        <p:spPr>
          <a:xfrm>
            <a:off x="359979" y="3695835"/>
            <a:ext cx="8662227" cy="29151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9"/>
                                        </p:tgtEl>
                                        <p:attrNameLst>
                                          <p:attrName>style.visibility</p:attrName>
                                        </p:attrNameLst>
                                      </p:cBhvr>
                                      <p:to>
                                        <p:strVal val="visible"/>
                                      </p:to>
                                    </p:set>
                                    <p:animEffect transition="in" filter="fade">
                                      <p:cBhvr>
                                        <p:cTn id="7" dur="1000"/>
                                        <p:tgtEl>
                                          <p:spTgt spid="3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1"/>
                                        </p:tgtEl>
                                        <p:attrNameLst>
                                          <p:attrName>style.visibility</p:attrName>
                                        </p:attrNameLst>
                                      </p:cBhvr>
                                      <p:to>
                                        <p:strVal val="visible"/>
                                      </p:to>
                                    </p:set>
                                    <p:animEffect transition="in" filter="fade">
                                      <p:cBhvr>
                                        <p:cTn id="12" dur="1000"/>
                                        <p:tgtEl>
                                          <p:spTgt spid="3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3"/>
          <p:cNvSpPr txBox="1"/>
          <p:nvPr/>
        </p:nvSpPr>
        <p:spPr>
          <a:xfrm>
            <a:off x="1401824" y="203034"/>
            <a:ext cx="10591800" cy="1412863"/>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14) </a:t>
            </a:r>
            <a:r>
              <a:rPr lang="it-IT" sz="2400" dirty="0">
                <a:solidFill>
                  <a:schemeClr val="bg1"/>
                </a:solidFill>
                <a:effectLst/>
                <a:latin typeface="Arial" panose="020B0604020202020204" pitchFamily="34" charset="0"/>
                <a:ea typeface="Calibri" panose="020F0502020204030204" pitchFamily="34" charset="0"/>
              </a:rPr>
              <a:t>Prima azione della gara. </a:t>
            </a:r>
            <a:r>
              <a:rPr lang="it-IT" sz="2400" b="0" i="0" u="none" strike="noStrike" cap="none" dirty="0">
                <a:solidFill>
                  <a:schemeClr val="lt1"/>
                </a:solidFill>
                <a:latin typeface="Arial"/>
                <a:ea typeface="Arial"/>
                <a:cs typeface="Arial"/>
                <a:sym typeface="Arial"/>
              </a:rPr>
              <a:t>A10 è in atto di tiro con la palla ancora tra le mani, quando B1 tenta di distrarlo battendo pesantemente i piedi sul terreno di gioco. Il canestro viene realizzato. È azione illegale passibile di richiamo o FT?</a:t>
            </a:r>
            <a:endParaRPr sz="3600" b="1" i="0" u="none" strike="noStrike" cap="none" dirty="0">
              <a:solidFill>
                <a:schemeClr val="lt1"/>
              </a:solidFill>
              <a:latin typeface="Calibri"/>
              <a:ea typeface="Calibri"/>
              <a:cs typeface="Calibri"/>
              <a:sym typeface="Calibri"/>
            </a:endParaRPr>
          </a:p>
        </p:txBody>
      </p:sp>
      <p:sp>
        <p:nvSpPr>
          <p:cNvPr id="253" name="Google Shape;253;p33"/>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254" name="Google Shape;254;p33"/>
          <p:cNvSpPr txBox="1"/>
          <p:nvPr/>
        </p:nvSpPr>
        <p:spPr>
          <a:xfrm>
            <a:off x="99902" y="1806433"/>
            <a:ext cx="12350662" cy="14157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it-IT" sz="2400" dirty="0">
                <a:solidFill>
                  <a:schemeClr val="lt1"/>
                </a:solidFill>
              </a:rPr>
              <a:t>B</a:t>
            </a:r>
            <a:r>
              <a:rPr lang="it-IT" sz="2400" b="0" i="0" u="none" strike="noStrike" cap="none" dirty="0">
                <a:solidFill>
                  <a:schemeClr val="lt1"/>
                </a:solidFill>
                <a:latin typeface="Arial"/>
                <a:ea typeface="Arial"/>
                <a:cs typeface="Arial"/>
                <a:sym typeface="Arial"/>
              </a:rPr>
              <a:t>) </a:t>
            </a:r>
            <a:r>
              <a:rPr lang="it-IT" sz="2400" dirty="0">
                <a:solidFill>
                  <a:schemeClr val="lt1"/>
                </a:solidFill>
              </a:rPr>
              <a:t>Richiamo</a:t>
            </a:r>
            <a:r>
              <a:rPr lang="it-IT" sz="2400" b="0" i="0" u="none" strike="noStrike" cap="none" dirty="0">
                <a:solidFill>
                  <a:schemeClr val="lt1"/>
                </a:solidFill>
                <a:latin typeface="Arial"/>
                <a:ea typeface="Arial"/>
                <a:cs typeface="Arial"/>
                <a:sym typeface="Arial"/>
              </a:rPr>
              <a:t> (</a:t>
            </a:r>
            <a:r>
              <a:rPr lang="it-IT" sz="2400" b="0" i="0" u="none" strike="noStrike" cap="none" dirty="0">
                <a:solidFill>
                  <a:schemeClr val="bg1"/>
                </a:solidFill>
                <a:latin typeface="Arial"/>
                <a:ea typeface="Arial"/>
                <a:cs typeface="Arial"/>
                <a:sym typeface="Arial"/>
              </a:rPr>
              <a:t>OBRI 36-4) pag. 199</a:t>
            </a:r>
          </a:p>
          <a:p>
            <a:pPr marL="0" marR="0" lvl="0" indent="0" algn="l" rtl="0">
              <a:lnSpc>
                <a:spcPct val="100000"/>
              </a:lnSpc>
              <a:spcBef>
                <a:spcPts val="0"/>
              </a:spcBef>
              <a:spcAft>
                <a:spcPts val="0"/>
              </a:spcAft>
              <a:buNone/>
            </a:pPr>
            <a:endParaRPr dirty="0"/>
          </a:p>
        </p:txBody>
      </p:sp>
      <p:pic>
        <p:nvPicPr>
          <p:cNvPr id="255" name="Google Shape;255;p33"/>
          <p:cNvPicPr preferRelativeResize="0"/>
          <p:nvPr/>
        </p:nvPicPr>
        <p:blipFill rotWithShape="1">
          <a:blip r:embed="rId3">
            <a:alphaModFix/>
          </a:blip>
          <a:srcRect/>
          <a:stretch/>
        </p:blipFill>
        <p:spPr>
          <a:xfrm>
            <a:off x="371582" y="3021754"/>
            <a:ext cx="7892939" cy="370295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2"/>
                                        </p:tgtEl>
                                        <p:attrNameLst>
                                          <p:attrName>style.visibility</p:attrName>
                                        </p:attrNameLst>
                                      </p:cBhvr>
                                      <p:to>
                                        <p:strVal val="visible"/>
                                      </p:to>
                                    </p:set>
                                    <p:animEffect transition="in" filter="fade">
                                      <p:cBhvr>
                                        <p:cTn id="7" dur="500"/>
                                        <p:tgtEl>
                                          <p:spTgt spid="2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4"/>
                                        </p:tgtEl>
                                        <p:attrNameLst>
                                          <p:attrName>style.visibility</p:attrName>
                                        </p:attrNameLst>
                                      </p:cBhvr>
                                      <p:to>
                                        <p:strVal val="visible"/>
                                      </p:to>
                                    </p:set>
                                    <p:animEffect transition="in" filter="fade">
                                      <p:cBhvr>
                                        <p:cTn id="12" dur="1000"/>
                                        <p:tgtEl>
                                          <p:spTgt spid="25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5"/>
                                        </p:tgtEl>
                                        <p:attrNameLst>
                                          <p:attrName>style.visibility</p:attrName>
                                        </p:attrNameLst>
                                      </p:cBhvr>
                                      <p:to>
                                        <p:strVal val="visible"/>
                                      </p:to>
                                    </p:set>
                                    <p:animEffect transition="in" filter="fade">
                                      <p:cBhvr>
                                        <p:cTn id="17" dur="10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4"/>
          <p:cNvSpPr txBox="1"/>
          <p:nvPr/>
        </p:nvSpPr>
        <p:spPr>
          <a:xfrm>
            <a:off x="1373688" y="133289"/>
            <a:ext cx="10591800" cy="2019067"/>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15) A10 commette 5 falli personali nei primi due quarti. Dopo il quinto fallo viene avvisato dagli arbitri di non essere autorizzato a rientrare in campo. Ad inizio quarto rientra in campo e durante la prima azione realizza un canestro da 2 punti. Il canestro dovrà essere considerato valido e dovrà essere attribuito a Coach un FT registrato come: </a:t>
            </a:r>
            <a:endParaRPr sz="3600" b="1" i="0" u="none" strike="noStrike" cap="none" dirty="0">
              <a:solidFill>
                <a:schemeClr val="lt1"/>
              </a:solidFill>
              <a:latin typeface="Calibri"/>
              <a:ea typeface="Calibri"/>
              <a:cs typeface="Calibri"/>
              <a:sym typeface="Calibri"/>
            </a:endParaRPr>
          </a:p>
        </p:txBody>
      </p:sp>
      <p:sp>
        <p:nvSpPr>
          <p:cNvPr id="261" name="Google Shape;261;p34"/>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262" name="Google Shape;262;p34"/>
          <p:cNvSpPr txBox="1"/>
          <p:nvPr/>
        </p:nvSpPr>
        <p:spPr>
          <a:xfrm>
            <a:off x="95403" y="2228671"/>
            <a:ext cx="12191999"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A) </a:t>
            </a:r>
            <a:r>
              <a:rPr lang="it-IT" sz="2400" dirty="0">
                <a:solidFill>
                  <a:schemeClr val="lt1"/>
                </a:solidFill>
              </a:rPr>
              <a:t>B1</a:t>
            </a:r>
            <a:r>
              <a:rPr lang="it-IT" sz="2400" b="0" i="0" u="none" strike="noStrike" cap="none" dirty="0">
                <a:solidFill>
                  <a:schemeClr val="lt1"/>
                </a:solidFill>
                <a:latin typeface="Arial"/>
                <a:ea typeface="Arial"/>
                <a:cs typeface="Arial"/>
                <a:sym typeface="Arial"/>
              </a:rPr>
              <a:t> (ORBI </a:t>
            </a:r>
            <a:r>
              <a:rPr lang="it-IT" sz="2400" b="0" i="0" u="none" strike="noStrike" cap="none" dirty="0">
                <a:solidFill>
                  <a:schemeClr val="bg1"/>
                </a:solidFill>
                <a:latin typeface="Arial"/>
                <a:ea typeface="Arial"/>
                <a:cs typeface="Arial"/>
                <a:sym typeface="Arial"/>
              </a:rPr>
              <a:t>36-8) </a:t>
            </a:r>
            <a:r>
              <a:rPr lang="it-IT" sz="2400" b="0" i="0" u="none" strike="noStrike" cap="none" dirty="0">
                <a:solidFill>
                  <a:schemeClr val="bg1"/>
                </a:solidFill>
                <a:sym typeface="Arial"/>
              </a:rPr>
              <a:t>pag. 204</a:t>
            </a:r>
            <a:endParaRPr dirty="0">
              <a:solidFill>
                <a:schemeClr val="bg1"/>
              </a:solidFill>
            </a:endParaRPr>
          </a:p>
        </p:txBody>
      </p:sp>
      <p:pic>
        <p:nvPicPr>
          <p:cNvPr id="2" name="Immagine 1">
            <a:extLst>
              <a:ext uri="{FF2B5EF4-FFF2-40B4-BE49-F238E27FC236}">
                <a16:creationId xmlns:a16="http://schemas.microsoft.com/office/drawing/2014/main" id="{64BD84C0-4061-7F23-0BB2-1AF64CFB8A12}"/>
              </a:ext>
            </a:extLst>
          </p:cNvPr>
          <p:cNvPicPr>
            <a:picLocks noChangeAspect="1"/>
          </p:cNvPicPr>
          <p:nvPr/>
        </p:nvPicPr>
        <p:blipFill>
          <a:blip r:embed="rId3"/>
          <a:stretch>
            <a:fillRect/>
          </a:stretch>
        </p:blipFill>
        <p:spPr>
          <a:xfrm>
            <a:off x="782108" y="3505947"/>
            <a:ext cx="7772400" cy="32187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0"/>
                                        </p:tgtEl>
                                        <p:attrNameLst>
                                          <p:attrName>style.visibility</p:attrName>
                                        </p:attrNameLst>
                                      </p:cBhvr>
                                      <p:to>
                                        <p:strVal val="visible"/>
                                      </p:to>
                                    </p:set>
                                    <p:animEffect transition="in" filter="fade">
                                      <p:cBhvr>
                                        <p:cTn id="7" dur="500"/>
                                        <p:tgtEl>
                                          <p:spTgt spid="26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2"/>
                                        </p:tgtEl>
                                        <p:attrNameLst>
                                          <p:attrName>style.visibility</p:attrName>
                                        </p:attrNameLst>
                                      </p:cBhvr>
                                      <p:to>
                                        <p:strVal val="visible"/>
                                      </p:to>
                                    </p:set>
                                    <p:animEffect transition="in" filter="fade">
                                      <p:cBhvr>
                                        <p:cTn id="12" dur="1000"/>
                                        <p:tgtEl>
                                          <p:spTgt spid="26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4"/>
          <p:cNvSpPr txBox="1"/>
          <p:nvPr/>
        </p:nvSpPr>
        <p:spPr>
          <a:xfrm>
            <a:off x="1215039" y="133290"/>
            <a:ext cx="10591800" cy="2644726"/>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r>
              <a:rPr lang="it-IT" sz="2400" b="0" i="0" u="none" strike="noStrike" cap="none" dirty="0">
                <a:solidFill>
                  <a:schemeClr val="lt1"/>
                </a:solidFill>
                <a:latin typeface="Arial"/>
                <a:ea typeface="Arial"/>
                <a:cs typeface="Arial"/>
                <a:sym typeface="Arial"/>
              </a:rPr>
              <a:t>16) </a:t>
            </a:r>
            <a:r>
              <a:rPr lang="it-IT" sz="2400" dirty="0">
                <a:solidFill>
                  <a:schemeClr val="bg1"/>
                </a:solidFill>
                <a:effectLst/>
                <a:latin typeface="Arial" panose="020B0604020202020204" pitchFamily="34" charset="0"/>
                <a:ea typeface="Calibri" panose="020F0502020204030204" pitchFamily="34" charset="0"/>
                <a:cs typeface="Sofia Pro Light"/>
              </a:rPr>
              <a:t>B1 commette fallo sul palleggiatore A1. Questo è il quinto fal­lo della squadra B nel quarto. A1 viene legalmente sostituito da A6. Alla squadra A è erroneamente assegnata una rimessa invece che 2 tiri liberi ad A1. A2 rimette passando la palla, sul terreno di gioco, ad A3, quando gli arbitri riconoscono l'errore e fermano il gioco immediatamente. A1 potrà rientrare e tirare i TL dovuti?</a:t>
            </a:r>
            <a:endParaRPr lang="it-IT"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61" name="Google Shape;261;p34"/>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262" name="Google Shape;262;p34"/>
          <p:cNvSpPr txBox="1"/>
          <p:nvPr/>
        </p:nvSpPr>
        <p:spPr>
          <a:xfrm>
            <a:off x="211017" y="2912819"/>
            <a:ext cx="12191999"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A) </a:t>
            </a:r>
            <a:r>
              <a:rPr lang="it-IT" sz="2400" dirty="0">
                <a:solidFill>
                  <a:schemeClr val="lt1"/>
                </a:solidFill>
              </a:rPr>
              <a:t>SI (OBRI 44-16) pag. 245</a:t>
            </a:r>
            <a:endParaRPr dirty="0"/>
          </a:p>
        </p:txBody>
      </p:sp>
      <p:pic>
        <p:nvPicPr>
          <p:cNvPr id="2" name="Immagine 1">
            <a:extLst>
              <a:ext uri="{FF2B5EF4-FFF2-40B4-BE49-F238E27FC236}">
                <a16:creationId xmlns:a16="http://schemas.microsoft.com/office/drawing/2014/main" id="{98421A2D-A845-786D-2E94-44CD72D8AF14}"/>
              </a:ext>
            </a:extLst>
          </p:cNvPr>
          <p:cNvPicPr>
            <a:picLocks noChangeAspect="1"/>
          </p:cNvPicPr>
          <p:nvPr/>
        </p:nvPicPr>
        <p:blipFill>
          <a:blip r:embed="rId3"/>
          <a:stretch>
            <a:fillRect/>
          </a:stretch>
        </p:blipFill>
        <p:spPr>
          <a:xfrm>
            <a:off x="338959" y="4113148"/>
            <a:ext cx="8632880" cy="2287652"/>
          </a:xfrm>
          <a:prstGeom prst="rect">
            <a:avLst/>
          </a:prstGeom>
        </p:spPr>
      </p:pic>
    </p:spTree>
    <p:extLst>
      <p:ext uri="{BB962C8B-B14F-4D97-AF65-F5344CB8AC3E}">
        <p14:creationId xmlns:p14="http://schemas.microsoft.com/office/powerpoint/2010/main" val="2616722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0"/>
                                        </p:tgtEl>
                                        <p:attrNameLst>
                                          <p:attrName>style.visibility</p:attrName>
                                        </p:attrNameLst>
                                      </p:cBhvr>
                                      <p:to>
                                        <p:strVal val="visible"/>
                                      </p:to>
                                    </p:set>
                                    <p:animEffect transition="in" filter="fade">
                                      <p:cBhvr>
                                        <p:cTn id="7" dur="500"/>
                                        <p:tgtEl>
                                          <p:spTgt spid="26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2"/>
                                        </p:tgtEl>
                                        <p:attrNameLst>
                                          <p:attrName>style.visibility</p:attrName>
                                        </p:attrNameLst>
                                      </p:cBhvr>
                                      <p:to>
                                        <p:strVal val="visible"/>
                                      </p:to>
                                    </p:set>
                                    <p:animEffect transition="in" filter="fade">
                                      <p:cBhvr>
                                        <p:cTn id="12" dur="1000"/>
                                        <p:tgtEl>
                                          <p:spTgt spid="26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0"/>
          <p:cNvSpPr txBox="1"/>
          <p:nvPr/>
        </p:nvSpPr>
        <p:spPr>
          <a:xfrm>
            <a:off x="1382622" y="346735"/>
            <a:ext cx="10591800" cy="2531682"/>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lvl="0"/>
            <a:r>
              <a:rPr lang="it-IT" sz="2400" b="0" i="0" u="none" strike="noStrike" cap="none" dirty="0">
                <a:solidFill>
                  <a:schemeClr val="lt1"/>
                </a:solidFill>
                <a:latin typeface="Arial"/>
                <a:ea typeface="Arial"/>
                <a:cs typeface="Arial"/>
                <a:sym typeface="Arial"/>
              </a:rPr>
              <a:t>17) </a:t>
            </a:r>
            <a:r>
              <a:rPr lang="it-IT" sz="2400" dirty="0">
                <a:solidFill>
                  <a:schemeClr val="bg1"/>
                </a:solidFill>
              </a:rPr>
              <a:t>Con 12.5 secondi sul cronometro di gara nel quarto quarto e</a:t>
            </a:r>
            <a:br>
              <a:rPr lang="it-IT" sz="2400" dirty="0">
                <a:solidFill>
                  <a:schemeClr val="bg1"/>
                </a:solidFill>
              </a:rPr>
            </a:br>
            <a:r>
              <a:rPr lang="it-IT" sz="2400" dirty="0">
                <a:solidFill>
                  <a:schemeClr val="bg1"/>
                </a:solidFill>
              </a:rPr>
              <a:t>poco prima che A1 rilasci la palla su una rimessa in zona di attacco, B1 è</a:t>
            </a:r>
            <a:br>
              <a:rPr lang="it-IT" sz="2400" dirty="0">
                <a:solidFill>
                  <a:schemeClr val="bg1"/>
                </a:solidFill>
              </a:rPr>
            </a:br>
            <a:r>
              <a:rPr lang="it-IT" sz="2400" dirty="0">
                <a:solidFill>
                  <a:schemeClr val="bg1"/>
                </a:solidFill>
              </a:rPr>
              <a:t>sanzionato con un fallo tecnico. Approssimativamente nello stesso momento, B2 è sanzionato per un fallo antisportivo su A2. Può essere utilizzato IRS per decidere la cronologia dei falli?</a:t>
            </a:r>
            <a:br>
              <a:rPr lang="it-IT" dirty="0"/>
            </a:br>
            <a:endParaRPr sz="3600" b="1" i="0" u="none" strike="noStrike" cap="none" dirty="0">
              <a:solidFill>
                <a:schemeClr val="lt1"/>
              </a:solidFill>
              <a:latin typeface="Calibri"/>
              <a:ea typeface="Calibri"/>
              <a:cs typeface="Calibri"/>
              <a:sym typeface="Calibri"/>
            </a:endParaRPr>
          </a:p>
        </p:txBody>
      </p:sp>
      <p:sp>
        <p:nvSpPr>
          <p:cNvPr id="315" name="Google Shape;315;p40"/>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316" name="Google Shape;316;p40"/>
          <p:cNvSpPr txBox="1"/>
          <p:nvPr/>
        </p:nvSpPr>
        <p:spPr>
          <a:xfrm>
            <a:off x="246516" y="3057541"/>
            <a:ext cx="12350662"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it-IT" sz="2400" dirty="0">
                <a:solidFill>
                  <a:schemeClr val="lt1"/>
                </a:solidFill>
              </a:rPr>
              <a:t>B)</a:t>
            </a:r>
            <a:r>
              <a:rPr lang="it-IT" sz="2400" b="0" i="0" u="none" strike="noStrike" cap="none" dirty="0">
                <a:solidFill>
                  <a:schemeClr val="lt1"/>
                </a:solidFill>
                <a:latin typeface="Arial"/>
                <a:ea typeface="Arial"/>
                <a:cs typeface="Arial"/>
                <a:sym typeface="Arial"/>
              </a:rPr>
              <a:t> </a:t>
            </a:r>
            <a:r>
              <a:rPr lang="it-IT" sz="2400" dirty="0">
                <a:solidFill>
                  <a:schemeClr val="lt1"/>
                </a:solidFill>
              </a:rPr>
              <a:t>NO</a:t>
            </a:r>
            <a:r>
              <a:rPr lang="it-IT" sz="2400" b="0" i="0" u="none" strike="noStrike" cap="none" dirty="0">
                <a:solidFill>
                  <a:schemeClr val="lt1"/>
                </a:solidFill>
                <a:latin typeface="Arial"/>
                <a:ea typeface="Arial"/>
                <a:cs typeface="Arial"/>
                <a:sym typeface="Arial"/>
              </a:rPr>
              <a:t> (OBRI </a:t>
            </a:r>
            <a:r>
              <a:rPr lang="it-IT" sz="2400" dirty="0">
                <a:solidFill>
                  <a:schemeClr val="lt1"/>
                </a:solidFill>
              </a:rPr>
              <a:t>F-3.2.6</a:t>
            </a:r>
            <a:r>
              <a:rPr lang="it-IT" sz="2400" b="0" i="0" u="none" strike="noStrike" cap="none" dirty="0">
                <a:solidFill>
                  <a:schemeClr val="lt1"/>
                </a:solidFill>
                <a:latin typeface="Arial"/>
                <a:ea typeface="Arial"/>
                <a:cs typeface="Arial"/>
                <a:sym typeface="Arial"/>
              </a:rPr>
              <a:t>) pag. 316</a:t>
            </a:r>
            <a:endParaRPr dirty="0"/>
          </a:p>
        </p:txBody>
      </p:sp>
      <p:pic>
        <p:nvPicPr>
          <p:cNvPr id="2" name="Immagine 1">
            <a:extLst>
              <a:ext uri="{FF2B5EF4-FFF2-40B4-BE49-F238E27FC236}">
                <a16:creationId xmlns:a16="http://schemas.microsoft.com/office/drawing/2014/main" id="{417550C6-9DFE-8EE9-3069-75EA87454EFA}"/>
              </a:ext>
            </a:extLst>
          </p:cNvPr>
          <p:cNvPicPr>
            <a:picLocks noChangeAspect="1"/>
          </p:cNvPicPr>
          <p:nvPr/>
        </p:nvPicPr>
        <p:blipFill>
          <a:blip r:embed="rId3"/>
          <a:stretch>
            <a:fillRect/>
          </a:stretch>
        </p:blipFill>
        <p:spPr>
          <a:xfrm>
            <a:off x="246516" y="4311124"/>
            <a:ext cx="7772400" cy="23104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4"/>
                                        </p:tgtEl>
                                        <p:attrNameLst>
                                          <p:attrName>style.visibility</p:attrName>
                                        </p:attrNameLst>
                                      </p:cBhvr>
                                      <p:to>
                                        <p:strVal val="visible"/>
                                      </p:to>
                                    </p:set>
                                    <p:animEffect transition="in" filter="fade">
                                      <p:cBhvr>
                                        <p:cTn id="7" dur="1000"/>
                                        <p:tgtEl>
                                          <p:spTgt spid="3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6"/>
                                        </p:tgtEl>
                                        <p:attrNameLst>
                                          <p:attrName>style.visibility</p:attrName>
                                        </p:attrNameLst>
                                      </p:cBhvr>
                                      <p:to>
                                        <p:strVal val="visible"/>
                                      </p:to>
                                    </p:set>
                                    <p:animEffect transition="in" filter="fade">
                                      <p:cBhvr>
                                        <p:cTn id="12" dur="1000"/>
                                        <p:tgtEl>
                                          <p:spTgt spid="3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3"/>
          <p:cNvSpPr txBox="1"/>
          <p:nvPr/>
        </p:nvSpPr>
        <p:spPr>
          <a:xfrm>
            <a:off x="1524000" y="133291"/>
            <a:ext cx="10591800" cy="1519663"/>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lvl="0"/>
            <a:r>
              <a:rPr lang="it-IT" sz="2400" dirty="0">
                <a:solidFill>
                  <a:schemeClr val="lt1"/>
                </a:solidFill>
              </a:rPr>
              <a:t>18</a:t>
            </a:r>
            <a:r>
              <a:rPr lang="it-IT" sz="2400" b="0" i="0" u="none" strike="noStrike" cap="none" dirty="0">
                <a:solidFill>
                  <a:schemeClr val="bg1"/>
                </a:solidFill>
                <a:sym typeface="Arial"/>
              </a:rPr>
              <a:t>) </a:t>
            </a:r>
            <a:r>
              <a:rPr lang="it-IT" sz="2400" dirty="0">
                <a:solidFill>
                  <a:schemeClr val="bg1"/>
                </a:solidFill>
              </a:rPr>
              <a:t>Una richiesta di sospensione può essere annullata solamente prima che venga azionato il segnale acustico del cronometrista. È definizione corretta?</a:t>
            </a:r>
            <a:br>
              <a:rPr lang="it-IT" sz="2400" dirty="0">
                <a:solidFill>
                  <a:schemeClr val="bg1"/>
                </a:solidFill>
              </a:rPr>
            </a:br>
            <a:endParaRPr sz="2400" dirty="0">
              <a:solidFill>
                <a:schemeClr val="bg1"/>
              </a:solidFill>
            </a:endParaRPr>
          </a:p>
        </p:txBody>
      </p:sp>
      <p:sp>
        <p:nvSpPr>
          <p:cNvPr id="340" name="Google Shape;340;p43"/>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341" name="Google Shape;341;p43"/>
          <p:cNvSpPr txBox="1"/>
          <p:nvPr/>
        </p:nvSpPr>
        <p:spPr>
          <a:xfrm>
            <a:off x="180109" y="2495506"/>
            <a:ext cx="12350662"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lvl="0"/>
            <a:r>
              <a:rPr lang="it-IT" sz="2400" dirty="0">
                <a:solidFill>
                  <a:schemeClr val="lt1"/>
                </a:solidFill>
              </a:rPr>
              <a:t>A</a:t>
            </a:r>
            <a:r>
              <a:rPr lang="it-IT" sz="2400" b="0" i="0" u="none" strike="noStrike" cap="none" dirty="0">
                <a:solidFill>
                  <a:schemeClr val="lt1"/>
                </a:solidFill>
                <a:latin typeface="Arial"/>
                <a:ea typeface="Arial"/>
                <a:cs typeface="Arial"/>
                <a:sym typeface="Arial"/>
              </a:rPr>
              <a:t>)  SI (R.T. 18.3.2) pag. 104</a:t>
            </a:r>
            <a:endParaRPr sz="2400" dirty="0">
              <a:solidFill>
                <a:schemeClr val="bg1"/>
              </a:solidFill>
            </a:endParaRPr>
          </a:p>
        </p:txBody>
      </p:sp>
      <p:pic>
        <p:nvPicPr>
          <p:cNvPr id="2" name="Immagine 1">
            <a:extLst>
              <a:ext uri="{FF2B5EF4-FFF2-40B4-BE49-F238E27FC236}">
                <a16:creationId xmlns:a16="http://schemas.microsoft.com/office/drawing/2014/main" id="{6706B676-62D9-38E9-FE0D-9CFC4A09D8F5}"/>
              </a:ext>
            </a:extLst>
          </p:cNvPr>
          <p:cNvPicPr>
            <a:picLocks noChangeAspect="1"/>
          </p:cNvPicPr>
          <p:nvPr/>
        </p:nvPicPr>
        <p:blipFill rotWithShape="1">
          <a:blip r:embed="rId3"/>
          <a:srcRect b="87616"/>
          <a:stretch/>
        </p:blipFill>
        <p:spPr>
          <a:xfrm>
            <a:off x="180109" y="4062011"/>
            <a:ext cx="6760635" cy="586502"/>
          </a:xfrm>
          <a:prstGeom prst="rect">
            <a:avLst/>
          </a:prstGeom>
        </p:spPr>
      </p:pic>
      <p:pic>
        <p:nvPicPr>
          <p:cNvPr id="3" name="Immagine 2">
            <a:extLst>
              <a:ext uri="{FF2B5EF4-FFF2-40B4-BE49-F238E27FC236}">
                <a16:creationId xmlns:a16="http://schemas.microsoft.com/office/drawing/2014/main" id="{7CFB5766-7AC4-C957-CDCA-05A142E32919}"/>
              </a:ext>
            </a:extLst>
          </p:cNvPr>
          <p:cNvPicPr>
            <a:picLocks noChangeAspect="1"/>
          </p:cNvPicPr>
          <p:nvPr/>
        </p:nvPicPr>
        <p:blipFill rotWithShape="1">
          <a:blip r:embed="rId3"/>
          <a:srcRect l="48761" t="16729"/>
          <a:stretch/>
        </p:blipFill>
        <p:spPr>
          <a:xfrm>
            <a:off x="7609621" y="2495506"/>
            <a:ext cx="3177571" cy="3617354"/>
          </a:xfrm>
          <a:prstGeom prst="rect">
            <a:avLst/>
          </a:prstGeom>
        </p:spPr>
      </p:pic>
    </p:spTree>
    <p:extLst>
      <p:ext uri="{BB962C8B-B14F-4D97-AF65-F5344CB8AC3E}">
        <p14:creationId xmlns:p14="http://schemas.microsoft.com/office/powerpoint/2010/main" val="232457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9"/>
                                        </p:tgtEl>
                                        <p:attrNameLst>
                                          <p:attrName>style.visibility</p:attrName>
                                        </p:attrNameLst>
                                      </p:cBhvr>
                                      <p:to>
                                        <p:strVal val="visible"/>
                                      </p:to>
                                    </p:set>
                                    <p:animEffect transition="in" filter="fade">
                                      <p:cBhvr>
                                        <p:cTn id="7" dur="1000"/>
                                        <p:tgtEl>
                                          <p:spTgt spid="3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1"/>
                                        </p:tgtEl>
                                        <p:attrNameLst>
                                          <p:attrName>style.visibility</p:attrName>
                                        </p:attrNameLst>
                                      </p:cBhvr>
                                      <p:to>
                                        <p:strVal val="visible"/>
                                      </p:to>
                                    </p:set>
                                    <p:animEffect transition="in" filter="fade">
                                      <p:cBhvr>
                                        <p:cTn id="12" dur="1000"/>
                                        <p:tgtEl>
                                          <p:spTgt spid="3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5"/>
          <p:cNvSpPr txBox="1"/>
          <p:nvPr/>
        </p:nvSpPr>
        <p:spPr>
          <a:xfrm>
            <a:off x="1373688" y="133291"/>
            <a:ext cx="10591800" cy="1639754"/>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lvl="0"/>
            <a:r>
              <a:rPr lang="it-IT" sz="2400" dirty="0">
                <a:solidFill>
                  <a:schemeClr val="lt1"/>
                </a:solidFill>
              </a:rPr>
              <a:t>19</a:t>
            </a:r>
            <a:r>
              <a:rPr lang="it-IT" sz="2400" b="0" i="0" u="none" strike="noStrike" cap="none" dirty="0">
                <a:solidFill>
                  <a:schemeClr val="lt1"/>
                </a:solidFill>
                <a:latin typeface="Arial"/>
                <a:ea typeface="Arial"/>
                <a:cs typeface="Arial"/>
                <a:sym typeface="Arial"/>
              </a:rPr>
              <a:t>) </a:t>
            </a:r>
            <a:r>
              <a:rPr lang="it-IT" sz="2400" dirty="0">
                <a:solidFill>
                  <a:schemeClr val="bg1"/>
                </a:solidFill>
              </a:rPr>
              <a:t>Il giocatore che effettua la rimessa può muoversi all’indietro al massimo per una distanza di 1 metro. È definizione corretta? </a:t>
            </a:r>
            <a:br>
              <a:rPr lang="it-IT" dirty="0"/>
            </a:br>
            <a:endParaRPr sz="3600" b="1" i="0" u="none" strike="noStrike" cap="none" dirty="0">
              <a:solidFill>
                <a:schemeClr val="lt1"/>
              </a:solidFill>
              <a:latin typeface="Calibri"/>
              <a:ea typeface="Calibri"/>
              <a:cs typeface="Calibri"/>
              <a:sym typeface="Calibri"/>
            </a:endParaRPr>
          </a:p>
        </p:txBody>
      </p:sp>
      <p:sp>
        <p:nvSpPr>
          <p:cNvPr id="186" name="Google Shape;186;p25"/>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187" name="Google Shape;187;p25"/>
          <p:cNvSpPr txBox="1"/>
          <p:nvPr/>
        </p:nvSpPr>
        <p:spPr>
          <a:xfrm>
            <a:off x="413358" y="1940773"/>
            <a:ext cx="9695146"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it-IT" sz="2400" dirty="0">
                <a:solidFill>
                  <a:schemeClr val="lt1"/>
                </a:solidFill>
              </a:rPr>
              <a:t>B</a:t>
            </a:r>
            <a:r>
              <a:rPr lang="it-IT" sz="2400" b="0" i="0" u="none" strike="noStrike" cap="none" dirty="0">
                <a:solidFill>
                  <a:schemeClr val="lt1"/>
                </a:solidFill>
                <a:latin typeface="Arial"/>
                <a:ea typeface="Arial"/>
                <a:cs typeface="Arial"/>
                <a:sym typeface="Arial"/>
              </a:rPr>
              <a:t>) NO (R.T. 17.3.1) pag. 96</a:t>
            </a:r>
            <a:endParaRPr sz="2400" b="0" i="0" u="none" strike="noStrike" cap="none" dirty="0">
              <a:solidFill>
                <a:schemeClr val="lt1"/>
              </a:solidFill>
              <a:latin typeface="Arial"/>
              <a:ea typeface="Arial"/>
              <a:cs typeface="Arial"/>
              <a:sym typeface="Arial"/>
            </a:endParaRPr>
          </a:p>
        </p:txBody>
      </p:sp>
      <p:pic>
        <p:nvPicPr>
          <p:cNvPr id="2" name="Immagine 1">
            <a:extLst>
              <a:ext uri="{FF2B5EF4-FFF2-40B4-BE49-F238E27FC236}">
                <a16:creationId xmlns:a16="http://schemas.microsoft.com/office/drawing/2014/main" id="{4450C77A-C710-8D49-706E-78F6755B765F}"/>
              </a:ext>
            </a:extLst>
          </p:cNvPr>
          <p:cNvPicPr>
            <a:picLocks noChangeAspect="1"/>
          </p:cNvPicPr>
          <p:nvPr/>
        </p:nvPicPr>
        <p:blipFill>
          <a:blip r:embed="rId3"/>
          <a:stretch>
            <a:fillRect/>
          </a:stretch>
        </p:blipFill>
        <p:spPr>
          <a:xfrm>
            <a:off x="7930542" y="2836261"/>
            <a:ext cx="3848100" cy="3136900"/>
          </a:xfrm>
          <a:prstGeom prst="rect">
            <a:avLst/>
          </a:prstGeom>
        </p:spPr>
      </p:pic>
      <p:grpSp>
        <p:nvGrpSpPr>
          <p:cNvPr id="5" name="Gruppo 4">
            <a:extLst>
              <a:ext uri="{FF2B5EF4-FFF2-40B4-BE49-F238E27FC236}">
                <a16:creationId xmlns:a16="http://schemas.microsoft.com/office/drawing/2014/main" id="{D39AEFC5-70A4-9D9C-61CC-A8B322556B70}"/>
              </a:ext>
            </a:extLst>
          </p:cNvPr>
          <p:cNvGrpSpPr/>
          <p:nvPr/>
        </p:nvGrpSpPr>
        <p:grpSpPr>
          <a:xfrm>
            <a:off x="190720" y="3285699"/>
            <a:ext cx="7480300" cy="2517942"/>
            <a:chOff x="190720" y="3285699"/>
            <a:chExt cx="7480300" cy="2517942"/>
          </a:xfrm>
        </p:grpSpPr>
        <p:pic>
          <p:nvPicPr>
            <p:cNvPr id="3" name="Immagine 2">
              <a:extLst>
                <a:ext uri="{FF2B5EF4-FFF2-40B4-BE49-F238E27FC236}">
                  <a16:creationId xmlns:a16="http://schemas.microsoft.com/office/drawing/2014/main" id="{4CC22457-6697-DCA3-F441-E90C87DDF0AE}"/>
                </a:ext>
              </a:extLst>
            </p:cNvPr>
            <p:cNvPicPr>
              <a:picLocks noChangeAspect="1"/>
            </p:cNvPicPr>
            <p:nvPr/>
          </p:nvPicPr>
          <p:blipFill>
            <a:blip r:embed="rId4"/>
            <a:stretch>
              <a:fillRect/>
            </a:stretch>
          </p:blipFill>
          <p:spPr>
            <a:xfrm>
              <a:off x="190720" y="3911341"/>
              <a:ext cx="7480300" cy="1892300"/>
            </a:xfrm>
            <a:prstGeom prst="rect">
              <a:avLst/>
            </a:prstGeom>
          </p:spPr>
        </p:pic>
        <p:pic>
          <p:nvPicPr>
            <p:cNvPr id="4" name="Immagine 3">
              <a:extLst>
                <a:ext uri="{FF2B5EF4-FFF2-40B4-BE49-F238E27FC236}">
                  <a16:creationId xmlns:a16="http://schemas.microsoft.com/office/drawing/2014/main" id="{324C85F5-D8F8-F19B-57F1-69717C1BB874}"/>
                </a:ext>
              </a:extLst>
            </p:cNvPr>
            <p:cNvPicPr>
              <a:picLocks noChangeAspect="1"/>
            </p:cNvPicPr>
            <p:nvPr/>
          </p:nvPicPr>
          <p:blipFill rotWithShape="1">
            <a:blip r:embed="rId5"/>
            <a:srcRect r="3758"/>
            <a:stretch/>
          </p:blipFill>
          <p:spPr>
            <a:xfrm>
              <a:off x="190720" y="3285699"/>
              <a:ext cx="7480300" cy="625642"/>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500"/>
                                        <p:tgtEl>
                                          <p:spTgt spid="1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7"/>
                                        </p:tgtEl>
                                        <p:attrNameLst>
                                          <p:attrName>style.visibility</p:attrName>
                                        </p:attrNameLst>
                                      </p:cBhvr>
                                      <p:to>
                                        <p:strVal val="visible"/>
                                      </p:to>
                                    </p:set>
                                    <p:animEffect transition="in" filter="fade">
                                      <p:cBhvr>
                                        <p:cTn id="12" dur="1000"/>
                                        <p:tgtEl>
                                          <p:spTgt spid="18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5"/>
          <p:cNvSpPr txBox="1"/>
          <p:nvPr/>
        </p:nvSpPr>
        <p:spPr>
          <a:xfrm>
            <a:off x="1373688" y="351692"/>
            <a:ext cx="10591800" cy="1421353"/>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r>
              <a:rPr lang="it-IT" sz="2400" b="0" i="0" u="none" strike="noStrike" cap="none" dirty="0">
                <a:solidFill>
                  <a:schemeClr val="lt1"/>
                </a:solidFill>
                <a:latin typeface="Arial"/>
                <a:ea typeface="Arial"/>
                <a:cs typeface="Arial"/>
                <a:sym typeface="Arial"/>
              </a:rPr>
              <a:t>20) </a:t>
            </a:r>
            <a:r>
              <a:rPr lang="it-IT"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B1 subisce fallo in atto di tiro, la palla non entra a canestro. Dopo il primo tiro libero di B1, A2 è sanzionato con fallo tecnico. Potrà essere concesso un T.O a…</a:t>
            </a:r>
            <a:endParaRPr lang="it-IT"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6" name="Google Shape;186;p25"/>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187" name="Google Shape;187;p25"/>
          <p:cNvSpPr txBox="1"/>
          <p:nvPr/>
        </p:nvSpPr>
        <p:spPr>
          <a:xfrm>
            <a:off x="413358" y="1940773"/>
            <a:ext cx="9695146"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it-IT" sz="2400" dirty="0">
                <a:solidFill>
                  <a:schemeClr val="lt1"/>
                </a:solidFill>
              </a:rPr>
              <a:t>A</a:t>
            </a:r>
            <a:r>
              <a:rPr lang="it-IT" sz="2400" b="0" i="0" u="none" strike="noStrike" cap="none" dirty="0">
                <a:solidFill>
                  <a:schemeClr val="lt1"/>
                </a:solidFill>
                <a:latin typeface="Arial"/>
                <a:ea typeface="Arial"/>
                <a:cs typeface="Arial"/>
                <a:sym typeface="Arial"/>
              </a:rPr>
              <a:t>) nessuno (OBRI 18/19-5) pag. 112</a:t>
            </a:r>
            <a:endParaRPr sz="2400" b="0" i="0" u="none" strike="noStrike" cap="none" dirty="0">
              <a:solidFill>
                <a:schemeClr val="lt1"/>
              </a:solidFill>
              <a:latin typeface="Arial"/>
              <a:ea typeface="Arial"/>
              <a:cs typeface="Arial"/>
              <a:sym typeface="Arial"/>
            </a:endParaRPr>
          </a:p>
        </p:txBody>
      </p:sp>
      <p:pic>
        <p:nvPicPr>
          <p:cNvPr id="2" name="Immagine 1">
            <a:extLst>
              <a:ext uri="{FF2B5EF4-FFF2-40B4-BE49-F238E27FC236}">
                <a16:creationId xmlns:a16="http://schemas.microsoft.com/office/drawing/2014/main" id="{EB012601-1365-6D59-7649-B945452A46A4}"/>
              </a:ext>
            </a:extLst>
          </p:cNvPr>
          <p:cNvPicPr>
            <a:picLocks noChangeAspect="1"/>
          </p:cNvPicPr>
          <p:nvPr/>
        </p:nvPicPr>
        <p:blipFill>
          <a:blip r:embed="rId3"/>
          <a:stretch>
            <a:fillRect/>
          </a:stretch>
        </p:blipFill>
        <p:spPr>
          <a:xfrm>
            <a:off x="538655" y="3364406"/>
            <a:ext cx="7772400" cy="2967832"/>
          </a:xfrm>
          <a:prstGeom prst="rect">
            <a:avLst/>
          </a:prstGeom>
        </p:spPr>
      </p:pic>
    </p:spTree>
    <p:extLst>
      <p:ext uri="{BB962C8B-B14F-4D97-AF65-F5344CB8AC3E}">
        <p14:creationId xmlns:p14="http://schemas.microsoft.com/office/powerpoint/2010/main" val="335835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500"/>
                                        <p:tgtEl>
                                          <p:spTgt spid="1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7"/>
                                        </p:tgtEl>
                                        <p:attrNameLst>
                                          <p:attrName>style.visibility</p:attrName>
                                        </p:attrNameLst>
                                      </p:cBhvr>
                                      <p:to>
                                        <p:strVal val="visible"/>
                                      </p:to>
                                    </p:set>
                                    <p:animEffect transition="in" filter="fade">
                                      <p:cBhvr>
                                        <p:cTn id="12" dur="1000"/>
                                        <p:tgtEl>
                                          <p:spTgt spid="18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39"/>
          <p:cNvSpPr txBox="1"/>
          <p:nvPr/>
        </p:nvSpPr>
        <p:spPr>
          <a:xfrm>
            <a:off x="1373688" y="133290"/>
            <a:ext cx="10591800" cy="1357307"/>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r>
              <a:rPr lang="it-IT" sz="2400" b="0" i="0" u="none" strike="noStrike" cap="none" dirty="0">
                <a:solidFill>
                  <a:schemeClr val="lt1"/>
                </a:solidFill>
                <a:latin typeface="Arial"/>
                <a:ea typeface="Arial"/>
                <a:cs typeface="Arial"/>
                <a:sym typeface="Arial"/>
              </a:rPr>
              <a:t>21) </a:t>
            </a:r>
            <a:r>
              <a:rPr lang="it-IT"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Durante un intervallo di gara </a:t>
            </a:r>
            <a:r>
              <a:rPr lang="it-IT" sz="2400" i="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20 minuti, 2 minuti, 10 o 15 minuti </a:t>
            </a:r>
            <a:r>
              <a:rPr lang="it-IT"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tutti i componenti della squadra autorizzati a giocare sono considerati:</a:t>
            </a:r>
            <a:endParaRPr lang="it-IT"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rtl="0">
              <a:lnSpc>
                <a:spcPct val="100000"/>
              </a:lnSpc>
              <a:spcBef>
                <a:spcPts val="0"/>
              </a:spcBef>
              <a:spcAft>
                <a:spcPts val="0"/>
              </a:spcAft>
              <a:buNone/>
            </a:pPr>
            <a:endParaRPr sz="3600" b="1" i="0" u="none" strike="noStrike" cap="none" dirty="0">
              <a:solidFill>
                <a:schemeClr val="lt1"/>
              </a:solidFill>
              <a:latin typeface="Calibri"/>
              <a:ea typeface="Calibri"/>
              <a:cs typeface="Calibri"/>
              <a:sym typeface="Calibri"/>
            </a:endParaRPr>
          </a:p>
        </p:txBody>
      </p:sp>
      <p:sp>
        <p:nvSpPr>
          <p:cNvPr id="304" name="Google Shape;304;p39"/>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305" name="Google Shape;305;p39"/>
          <p:cNvSpPr txBox="1"/>
          <p:nvPr/>
        </p:nvSpPr>
        <p:spPr>
          <a:xfrm>
            <a:off x="0" y="1678088"/>
            <a:ext cx="12350662"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A) </a:t>
            </a:r>
            <a:r>
              <a:rPr lang="it-IT" sz="2400" dirty="0">
                <a:solidFill>
                  <a:schemeClr val="lt1"/>
                </a:solidFill>
              </a:rPr>
              <a:t>giocatori (R.T. 4.1.4) pag. 36</a:t>
            </a:r>
            <a:endParaRPr dirty="0"/>
          </a:p>
        </p:txBody>
      </p:sp>
      <p:pic>
        <p:nvPicPr>
          <p:cNvPr id="2" name="Immagine 1">
            <a:extLst>
              <a:ext uri="{FF2B5EF4-FFF2-40B4-BE49-F238E27FC236}">
                <a16:creationId xmlns:a16="http://schemas.microsoft.com/office/drawing/2014/main" id="{E6B43071-1F5D-056B-0C11-4ABA7B21B0E2}"/>
              </a:ext>
            </a:extLst>
          </p:cNvPr>
          <p:cNvPicPr>
            <a:picLocks noChangeAspect="1"/>
          </p:cNvPicPr>
          <p:nvPr/>
        </p:nvPicPr>
        <p:blipFill>
          <a:blip r:embed="rId3"/>
          <a:stretch>
            <a:fillRect/>
          </a:stretch>
        </p:blipFill>
        <p:spPr>
          <a:xfrm>
            <a:off x="417129" y="3830806"/>
            <a:ext cx="9606437" cy="13063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3"/>
                                        </p:tgtEl>
                                        <p:attrNameLst>
                                          <p:attrName>style.visibility</p:attrName>
                                        </p:attrNameLst>
                                      </p:cBhvr>
                                      <p:to>
                                        <p:strVal val="visible"/>
                                      </p:to>
                                    </p:set>
                                    <p:animEffect transition="in" filter="fade">
                                      <p:cBhvr>
                                        <p:cTn id="7" dur="500"/>
                                        <p:tgtEl>
                                          <p:spTgt spid="30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5"/>
                                        </p:tgtEl>
                                        <p:attrNameLst>
                                          <p:attrName>style.visibility</p:attrName>
                                        </p:attrNameLst>
                                      </p:cBhvr>
                                      <p:to>
                                        <p:strVal val="visible"/>
                                      </p:to>
                                    </p:set>
                                    <p:animEffect transition="in" filter="fade">
                                      <p:cBhvr>
                                        <p:cTn id="12" dur="1000"/>
                                        <p:tgtEl>
                                          <p:spTgt spid="30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41"/>
          <p:cNvSpPr txBox="1"/>
          <p:nvPr/>
        </p:nvSpPr>
        <p:spPr>
          <a:xfrm>
            <a:off x="1215285" y="133290"/>
            <a:ext cx="10591800" cy="2259979"/>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r>
              <a:rPr lang="it-IT" sz="2400" b="0" i="0" u="none" strike="noStrike" cap="none" dirty="0">
                <a:solidFill>
                  <a:schemeClr val="lt1"/>
                </a:solidFill>
                <a:latin typeface="Arial"/>
                <a:ea typeface="Arial"/>
                <a:cs typeface="Arial"/>
                <a:sym typeface="Arial"/>
              </a:rPr>
              <a:t>22) </a:t>
            </a:r>
            <a:r>
              <a:rPr lang="it-IT" sz="2400" dirty="0">
                <a:solidFill>
                  <a:schemeClr val="bg1"/>
                </a:solidFill>
              </a:rPr>
              <a:t>Con 1:33 sul cronometro di gara e 19 sul display dei 24, nel quarto </a:t>
            </a:r>
            <a:r>
              <a:rPr lang="it-IT" sz="2400" dirty="0" err="1">
                <a:solidFill>
                  <a:schemeClr val="bg1"/>
                </a:solidFill>
              </a:rPr>
              <a:t>quarto</a:t>
            </a:r>
            <a:r>
              <a:rPr lang="it-IT" sz="2400" dirty="0">
                <a:solidFill>
                  <a:schemeClr val="bg1"/>
                </a:solidFill>
              </a:rPr>
              <a:t>, è fischiata in ritardo una violazione di interferenza di B5 su tiro di A9, con la palla che non tocca l’anello, nel momento in cui A17 ha un chiaro controllo in attacco in quanto la palla non entra nel canestro. </a:t>
            </a:r>
            <a:endParaRPr lang="it-IT" sz="3600" b="1" dirty="0">
              <a:solidFill>
                <a:schemeClr val="lt1"/>
              </a:solidFill>
              <a:latin typeface="Calibri"/>
              <a:ea typeface="Calibri"/>
              <a:cs typeface="Calibri"/>
              <a:sym typeface="Calibri"/>
            </a:endParaRPr>
          </a:p>
          <a:p>
            <a:pPr lvl="0"/>
            <a:r>
              <a:rPr lang="it-IT" sz="2400" dirty="0">
                <a:solidFill>
                  <a:schemeClr val="bg1"/>
                </a:solidFill>
              </a:rPr>
              <a:t>Agli arbitri sorge il dubbio se la palla era ancora in parabola ascendente. La verifica IRS conferma l’errore. Gli arbitri riprendono con: </a:t>
            </a:r>
            <a:endParaRPr sz="3600" b="1" i="0" u="none" strike="noStrike" cap="none" dirty="0">
              <a:solidFill>
                <a:schemeClr val="lt1"/>
              </a:solidFill>
              <a:latin typeface="Calibri"/>
              <a:ea typeface="Calibri"/>
              <a:cs typeface="Calibri"/>
              <a:sym typeface="Calibri"/>
            </a:endParaRPr>
          </a:p>
        </p:txBody>
      </p:sp>
      <p:sp>
        <p:nvSpPr>
          <p:cNvPr id="323" name="Google Shape;323;p41"/>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324" name="Google Shape;324;p41"/>
          <p:cNvSpPr txBox="1"/>
          <p:nvPr/>
        </p:nvSpPr>
        <p:spPr>
          <a:xfrm>
            <a:off x="136157" y="2487862"/>
            <a:ext cx="12350662"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a:t>
            </a:r>
            <a:r>
              <a:rPr lang="it-IT" sz="2400" b="0" i="0" u="none" strike="noStrike" cap="none" dirty="0">
                <a:solidFill>
                  <a:schemeClr val="bg1"/>
                </a:solidFill>
                <a:latin typeface="Arial"/>
                <a:ea typeface="Arial"/>
                <a:cs typeface="Arial"/>
                <a:sym typeface="Arial"/>
              </a:rPr>
              <a:t>CORRETTA: (OBRI F-3.2.8) pag. 317</a:t>
            </a:r>
            <a:endParaRPr dirty="0">
              <a:solidFill>
                <a:schemeClr val="bg1"/>
              </a:solidFill>
            </a:endParaRPr>
          </a:p>
          <a:p>
            <a:pPr marL="0" marR="0" lvl="0" indent="0" algn="l" rtl="0">
              <a:lnSpc>
                <a:spcPct val="100000"/>
              </a:lnSpc>
              <a:spcBef>
                <a:spcPts val="0"/>
              </a:spcBef>
              <a:spcAft>
                <a:spcPts val="0"/>
              </a:spcAft>
              <a:buNone/>
            </a:pPr>
            <a:endParaRPr sz="2400" b="0" i="0" u="none" strike="noStrike" cap="none" dirty="0">
              <a:solidFill>
                <a:schemeClr val="bg1"/>
              </a:solidFill>
              <a:latin typeface="Arial"/>
              <a:ea typeface="Arial"/>
              <a:cs typeface="Arial"/>
              <a:sym typeface="Arial"/>
            </a:endParaRPr>
          </a:p>
          <a:p>
            <a:pPr marL="0" marR="0" lvl="0" indent="0" algn="l" rtl="0">
              <a:lnSpc>
                <a:spcPct val="100000"/>
              </a:lnSpc>
              <a:spcBef>
                <a:spcPts val="0"/>
              </a:spcBef>
              <a:spcAft>
                <a:spcPts val="0"/>
              </a:spcAft>
              <a:buNone/>
            </a:pPr>
            <a:r>
              <a:rPr lang="it-IT" sz="2400" dirty="0">
                <a:solidFill>
                  <a:schemeClr val="lt1"/>
                </a:solidFill>
              </a:rPr>
              <a:t>B</a:t>
            </a:r>
            <a:r>
              <a:rPr lang="it-IT" sz="2400" b="0" i="0" u="none" strike="noStrike" cap="none" dirty="0">
                <a:solidFill>
                  <a:schemeClr val="lt1"/>
                </a:solidFill>
                <a:latin typeface="Arial"/>
                <a:ea typeface="Arial"/>
                <a:cs typeface="Arial"/>
                <a:sym typeface="Arial"/>
              </a:rPr>
              <a:t>) </a:t>
            </a:r>
            <a:r>
              <a:rPr lang="it-IT" sz="2400" dirty="0">
                <a:solidFill>
                  <a:schemeClr val="lt1"/>
                </a:solidFill>
              </a:rPr>
              <a:t>Rimessa A dal punto più vicino a dove si trovava la palla nel momento del fischio, 19 secondi sul display</a:t>
            </a:r>
            <a:endParaRPr dirty="0"/>
          </a:p>
        </p:txBody>
      </p:sp>
      <p:pic>
        <p:nvPicPr>
          <p:cNvPr id="3" name="Immagine 2">
            <a:extLst>
              <a:ext uri="{FF2B5EF4-FFF2-40B4-BE49-F238E27FC236}">
                <a16:creationId xmlns:a16="http://schemas.microsoft.com/office/drawing/2014/main" id="{A8B84F49-F3EF-572A-C259-EF795BD2D0F4}"/>
              </a:ext>
            </a:extLst>
          </p:cNvPr>
          <p:cNvPicPr>
            <a:picLocks noChangeAspect="1"/>
          </p:cNvPicPr>
          <p:nvPr/>
        </p:nvPicPr>
        <p:blipFill rotWithShape="1">
          <a:blip r:embed="rId3"/>
          <a:srcRect t="22638"/>
          <a:stretch/>
        </p:blipFill>
        <p:spPr>
          <a:xfrm>
            <a:off x="384915" y="3996455"/>
            <a:ext cx="6716052" cy="2728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2"/>
                                        </p:tgtEl>
                                        <p:attrNameLst>
                                          <p:attrName>style.visibility</p:attrName>
                                        </p:attrNameLst>
                                      </p:cBhvr>
                                      <p:to>
                                        <p:strVal val="visible"/>
                                      </p:to>
                                    </p:set>
                                    <p:animEffect transition="in" filter="fade">
                                      <p:cBhvr>
                                        <p:cTn id="7" dur="500"/>
                                        <p:tgtEl>
                                          <p:spTgt spid="3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4"/>
                                        </p:tgtEl>
                                        <p:attrNameLst>
                                          <p:attrName>style.visibility</p:attrName>
                                        </p:attrNameLst>
                                      </p:cBhvr>
                                      <p:to>
                                        <p:strVal val="visible"/>
                                      </p:to>
                                    </p:set>
                                    <p:animEffect transition="in" filter="fade">
                                      <p:cBhvr>
                                        <p:cTn id="12" dur="500"/>
                                        <p:tgtEl>
                                          <p:spTgt spid="3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 grpId="0" animBg="1"/>
      <p:bldP spid="3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7"/>
          <p:cNvSpPr txBox="1"/>
          <p:nvPr/>
        </p:nvSpPr>
        <p:spPr>
          <a:xfrm>
            <a:off x="1356370" y="86084"/>
            <a:ext cx="10591800" cy="1908971"/>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lvl="0"/>
            <a:r>
              <a:rPr lang="it-IT" sz="2400" dirty="0">
                <a:solidFill>
                  <a:schemeClr val="lt1"/>
                </a:solidFill>
              </a:rPr>
              <a:t>23</a:t>
            </a:r>
            <a:r>
              <a:rPr lang="it-IT" sz="2400" b="0" i="0" u="none" strike="noStrike" cap="none" dirty="0">
                <a:solidFill>
                  <a:schemeClr val="lt1"/>
                </a:solidFill>
                <a:latin typeface="Arial"/>
                <a:ea typeface="Arial"/>
                <a:cs typeface="Arial"/>
                <a:sym typeface="Arial"/>
              </a:rPr>
              <a:t>) </a:t>
            </a:r>
            <a:r>
              <a:rPr lang="it-IT" sz="2400" dirty="0">
                <a:solidFill>
                  <a:schemeClr val="bg1"/>
                </a:solidFill>
              </a:rPr>
              <a:t>B1 commette fallo sul tiratore A1. La palla non entra nel canestro. Ad A1 sono assegnati 3 tiri liberi. Agli arbitri sorge il dubbio se il tiro di A1 è stato rilasciato dall'area di tiro da 3 punti. La verifica IRS può essere utilizzata in qualsiasi momento nella gara, prima che la palla diventi viva per il primo tiro libero?</a:t>
            </a:r>
            <a:br>
              <a:rPr lang="it-IT" sz="2400" dirty="0">
                <a:solidFill>
                  <a:schemeClr val="bg1"/>
                </a:solidFill>
              </a:rPr>
            </a:br>
            <a:endParaRPr sz="2400" b="1" i="0" u="none" strike="noStrike" cap="none" dirty="0">
              <a:solidFill>
                <a:schemeClr val="bg1"/>
              </a:solidFill>
              <a:latin typeface="Calibri"/>
              <a:ea typeface="Calibri"/>
              <a:cs typeface="Calibri"/>
              <a:sym typeface="Calibri"/>
            </a:endParaRPr>
          </a:p>
        </p:txBody>
      </p:sp>
      <p:sp>
        <p:nvSpPr>
          <p:cNvPr id="286" name="Google Shape;286;p37"/>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287" name="Google Shape;287;p37"/>
          <p:cNvSpPr txBox="1"/>
          <p:nvPr/>
        </p:nvSpPr>
        <p:spPr>
          <a:xfrm>
            <a:off x="0" y="2694470"/>
            <a:ext cx="12350662"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endParaRPr dirty="0"/>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it-IT" sz="2400" dirty="0">
                <a:solidFill>
                  <a:schemeClr val="lt1"/>
                </a:solidFill>
              </a:rPr>
              <a:t>A</a:t>
            </a:r>
            <a:r>
              <a:rPr lang="it-IT" sz="2400" b="0" i="0" u="none" strike="noStrike" cap="none" dirty="0">
                <a:solidFill>
                  <a:schemeClr val="lt1"/>
                </a:solidFill>
                <a:latin typeface="Arial"/>
                <a:ea typeface="Arial"/>
                <a:cs typeface="Arial"/>
                <a:sym typeface="Arial"/>
              </a:rPr>
              <a:t>) </a:t>
            </a:r>
            <a:r>
              <a:rPr lang="it-IT" sz="2400" dirty="0">
                <a:solidFill>
                  <a:schemeClr val="lt1"/>
                </a:solidFill>
              </a:rPr>
              <a:t>SI</a:t>
            </a:r>
            <a:r>
              <a:rPr lang="it-IT" sz="2400" b="0" i="0" u="none" strike="noStrike" cap="none" dirty="0">
                <a:solidFill>
                  <a:schemeClr val="lt1"/>
                </a:solidFill>
                <a:latin typeface="Arial"/>
                <a:ea typeface="Arial"/>
                <a:cs typeface="Arial"/>
                <a:sym typeface="Arial"/>
              </a:rPr>
              <a:t> (OBRI </a:t>
            </a:r>
            <a:r>
              <a:rPr lang="it-IT" sz="2400" dirty="0">
                <a:solidFill>
                  <a:schemeClr val="bg1"/>
                </a:solidFill>
              </a:rPr>
              <a:t>F-3.3.5</a:t>
            </a:r>
            <a:r>
              <a:rPr lang="it-IT" sz="2400" b="0" i="0" u="none" strike="noStrike" cap="none" dirty="0">
                <a:solidFill>
                  <a:schemeClr val="bg1"/>
                </a:solidFill>
                <a:latin typeface="Arial"/>
                <a:ea typeface="Arial"/>
                <a:cs typeface="Arial"/>
                <a:sym typeface="Arial"/>
              </a:rPr>
              <a:t>) </a:t>
            </a:r>
            <a:r>
              <a:rPr lang="it-IT" sz="2400" b="0" i="0" u="none" strike="noStrike" cap="none" dirty="0">
                <a:solidFill>
                  <a:schemeClr val="bg1"/>
                </a:solidFill>
                <a:sym typeface="Arial"/>
              </a:rPr>
              <a:t>pag. 321</a:t>
            </a:r>
            <a:endParaRPr dirty="0">
              <a:solidFill>
                <a:schemeClr val="bg1"/>
              </a:solidFill>
            </a:endParaRPr>
          </a:p>
        </p:txBody>
      </p:sp>
      <p:pic>
        <p:nvPicPr>
          <p:cNvPr id="2" name="Immagine 1">
            <a:extLst>
              <a:ext uri="{FF2B5EF4-FFF2-40B4-BE49-F238E27FC236}">
                <a16:creationId xmlns:a16="http://schemas.microsoft.com/office/drawing/2014/main" id="{657DC0E3-3995-1BD9-CD89-1EEA28C19B27}"/>
              </a:ext>
            </a:extLst>
          </p:cNvPr>
          <p:cNvPicPr>
            <a:picLocks noChangeAspect="1"/>
          </p:cNvPicPr>
          <p:nvPr/>
        </p:nvPicPr>
        <p:blipFill>
          <a:blip r:embed="rId3"/>
          <a:stretch>
            <a:fillRect/>
          </a:stretch>
        </p:blipFill>
        <p:spPr>
          <a:xfrm>
            <a:off x="6175331" y="2207491"/>
            <a:ext cx="4025900" cy="3835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5"/>
                                        </p:tgtEl>
                                        <p:attrNameLst>
                                          <p:attrName>style.visibility</p:attrName>
                                        </p:attrNameLst>
                                      </p:cBhvr>
                                      <p:to>
                                        <p:strVal val="visible"/>
                                      </p:to>
                                    </p:set>
                                    <p:animEffect transition="in" filter="fade">
                                      <p:cBhvr>
                                        <p:cTn id="7" dur="500"/>
                                        <p:tgtEl>
                                          <p:spTgt spid="2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7"/>
                                        </p:tgtEl>
                                        <p:attrNameLst>
                                          <p:attrName>style.visibility</p:attrName>
                                        </p:attrNameLst>
                                      </p:cBhvr>
                                      <p:to>
                                        <p:strVal val="visible"/>
                                      </p:to>
                                    </p:set>
                                    <p:animEffect transition="in" filter="fade">
                                      <p:cBhvr>
                                        <p:cTn id="12" dur="1000"/>
                                        <p:tgtEl>
                                          <p:spTgt spid="2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3"/>
          <p:cNvSpPr txBox="1"/>
          <p:nvPr/>
        </p:nvSpPr>
        <p:spPr>
          <a:xfrm>
            <a:off x="1274339" y="278253"/>
            <a:ext cx="10591800" cy="2775945"/>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r>
              <a:rPr lang="it-IT" sz="2400" b="0" i="0" u="none" strike="noStrike" cap="none" dirty="0">
                <a:solidFill>
                  <a:schemeClr val="lt1"/>
                </a:solidFill>
                <a:latin typeface="Arial"/>
                <a:ea typeface="Arial"/>
                <a:cs typeface="Arial"/>
                <a:sym typeface="Arial"/>
              </a:rPr>
              <a:t>24) </a:t>
            </a:r>
            <a:r>
              <a:rPr lang="it-IT" sz="2400" dirty="0">
                <a:solidFill>
                  <a:schemeClr val="bg1"/>
                </a:solidFill>
              </a:rPr>
              <a:t>Con 2 secondi sul cronometro di gara, nel primo quarto, B1 commette fallo su A1. Questo è il quinto fallo della squadra B, nel quarto </a:t>
            </a:r>
            <a:r>
              <a:rPr lang="it-IT" sz="2400" dirty="0" err="1">
                <a:solidFill>
                  <a:schemeClr val="bg1"/>
                </a:solidFill>
              </a:rPr>
              <a:t>quarto</a:t>
            </a:r>
            <a:r>
              <a:rPr lang="it-IT" sz="2400" dirty="0">
                <a:solidFill>
                  <a:schemeClr val="bg1"/>
                </a:solidFill>
              </a:rPr>
              <a:t>. Alla squadra A è erroneamente assegnata una rimessa invece che 2 tiri liberi ad A1. A2, incaricato della rimessa, passa la palla sul terreno di gioco ad A3 e finisce il quarto. Durante il seguente intervallo di gara, gli arbitri si accorgono dell'errore riconoscendo che ad A1 dovevano essere assegnati 2 tiri liberi. È tale errore ancora correggibile?</a:t>
            </a:r>
          </a:p>
        </p:txBody>
      </p:sp>
      <p:sp>
        <p:nvSpPr>
          <p:cNvPr id="340" name="Google Shape;340;p43"/>
          <p:cNvSpPr txBox="1"/>
          <p:nvPr/>
        </p:nvSpPr>
        <p:spPr>
          <a:xfrm>
            <a:off x="8554508" y="6324600"/>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a:solidFill>
                  <a:srgbClr val="FFFFFF"/>
                </a:solidFill>
                <a:latin typeface="Calibri"/>
                <a:ea typeface="Calibri"/>
                <a:cs typeface="Calibri"/>
                <a:sym typeface="Calibri"/>
              </a:rPr>
              <a:t>C.I.A Settore Tecnico</a:t>
            </a:r>
            <a:endParaRPr sz="1400" b="0" i="0" u="none" strike="noStrike" cap="none">
              <a:solidFill>
                <a:srgbClr val="000000"/>
              </a:solidFill>
              <a:latin typeface="Arial"/>
              <a:ea typeface="Arial"/>
              <a:cs typeface="Arial"/>
              <a:sym typeface="Arial"/>
            </a:endParaRPr>
          </a:p>
        </p:txBody>
      </p:sp>
      <p:sp>
        <p:nvSpPr>
          <p:cNvPr id="341" name="Google Shape;341;p43"/>
          <p:cNvSpPr txBox="1"/>
          <p:nvPr/>
        </p:nvSpPr>
        <p:spPr>
          <a:xfrm>
            <a:off x="106536" y="3166897"/>
            <a:ext cx="12350662" cy="14157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p>
          <a:p>
            <a:pPr marL="0" marR="0" lvl="0" indent="0" algn="l" rtl="0">
              <a:lnSpc>
                <a:spcPct val="100000"/>
              </a:lnSpc>
              <a:spcBef>
                <a:spcPts val="0"/>
              </a:spcBef>
              <a:spcAft>
                <a:spcPts val="0"/>
              </a:spcAft>
              <a:buNone/>
            </a:pPr>
            <a:r>
              <a:rPr lang="it-IT" sz="2400" dirty="0">
                <a:solidFill>
                  <a:schemeClr val="lt1"/>
                </a:solidFill>
              </a:rPr>
              <a:t>A) </a:t>
            </a:r>
            <a:r>
              <a:rPr lang="it-IT" sz="2400" dirty="0">
                <a:solidFill>
                  <a:schemeClr val="bg1"/>
                </a:solidFill>
              </a:rPr>
              <a:t>SI (OBRI 44-13) pag. 245 </a:t>
            </a:r>
            <a:endParaRPr dirty="0">
              <a:solidFill>
                <a:schemeClr val="bg1"/>
              </a:solidFill>
            </a:endParaRPr>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endParaRPr dirty="0"/>
          </a:p>
        </p:txBody>
      </p:sp>
      <p:pic>
        <p:nvPicPr>
          <p:cNvPr id="2" name="Immagine 1">
            <a:extLst>
              <a:ext uri="{FF2B5EF4-FFF2-40B4-BE49-F238E27FC236}">
                <a16:creationId xmlns:a16="http://schemas.microsoft.com/office/drawing/2014/main" id="{BFE1552C-6338-2803-890C-D1E23CC5BECA}"/>
              </a:ext>
            </a:extLst>
          </p:cNvPr>
          <p:cNvPicPr>
            <a:picLocks noChangeAspect="1"/>
          </p:cNvPicPr>
          <p:nvPr/>
        </p:nvPicPr>
        <p:blipFill>
          <a:blip r:embed="rId3"/>
          <a:stretch>
            <a:fillRect/>
          </a:stretch>
        </p:blipFill>
        <p:spPr>
          <a:xfrm>
            <a:off x="580696" y="4143585"/>
            <a:ext cx="8339603" cy="2436161"/>
          </a:xfrm>
          <a:prstGeom prst="rect">
            <a:avLst/>
          </a:prstGeom>
        </p:spPr>
      </p:pic>
    </p:spTree>
    <p:extLst>
      <p:ext uri="{BB962C8B-B14F-4D97-AF65-F5344CB8AC3E}">
        <p14:creationId xmlns:p14="http://schemas.microsoft.com/office/powerpoint/2010/main" val="1350876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9"/>
                                        </p:tgtEl>
                                        <p:attrNameLst>
                                          <p:attrName>style.visibility</p:attrName>
                                        </p:attrNameLst>
                                      </p:cBhvr>
                                      <p:to>
                                        <p:strVal val="visible"/>
                                      </p:to>
                                    </p:set>
                                    <p:animEffect transition="in" filter="fade">
                                      <p:cBhvr>
                                        <p:cTn id="7" dur="1000"/>
                                        <p:tgtEl>
                                          <p:spTgt spid="3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1"/>
                                        </p:tgtEl>
                                        <p:attrNameLst>
                                          <p:attrName>style.visibility</p:attrName>
                                        </p:attrNameLst>
                                      </p:cBhvr>
                                      <p:to>
                                        <p:strVal val="visible"/>
                                      </p:to>
                                    </p:set>
                                    <p:animEffect transition="in" filter="fade">
                                      <p:cBhvr>
                                        <p:cTn id="12" dur="1000"/>
                                        <p:tgtEl>
                                          <p:spTgt spid="3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3"/>
          <p:cNvSpPr txBox="1"/>
          <p:nvPr/>
        </p:nvSpPr>
        <p:spPr>
          <a:xfrm>
            <a:off x="1274339" y="278253"/>
            <a:ext cx="10591800" cy="2242209"/>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r>
              <a:rPr lang="it-IT" sz="2400" b="0" i="0" u="none" strike="noStrike" cap="none" dirty="0">
                <a:solidFill>
                  <a:schemeClr val="lt1"/>
                </a:solidFill>
                <a:latin typeface="Arial"/>
                <a:ea typeface="Arial"/>
                <a:cs typeface="Arial"/>
                <a:sym typeface="Arial"/>
              </a:rPr>
              <a:t>25</a:t>
            </a:r>
            <a:r>
              <a:rPr lang="it-IT" sz="2400" dirty="0">
                <a:solidFill>
                  <a:schemeClr val="lt1"/>
                </a:solidFill>
              </a:rPr>
              <a:t>) Durante un’azione di gioco, A1 colpisce B1 con un gomito, ma gli arbitri non fischiano fallo. Quando ci sono 8’’ sul cronometro dei 24’’, B3 fa uscire la palla nel fuori campo. A questo punto gli arbitri procedono alla verifica IRS, con cui accertano l’atto di violenza. Dopo aver amministrato i due tiri liberi per U2 ad A1, come riprende il gioco?</a:t>
            </a:r>
          </a:p>
          <a:p>
            <a:endParaRPr lang="it-IT" sz="2400" dirty="0">
              <a:solidFill>
                <a:schemeClr val="bg1"/>
              </a:solidFill>
            </a:endParaRPr>
          </a:p>
        </p:txBody>
      </p:sp>
      <p:sp>
        <p:nvSpPr>
          <p:cNvPr id="340" name="Google Shape;340;p43"/>
          <p:cNvSpPr txBox="1"/>
          <p:nvPr/>
        </p:nvSpPr>
        <p:spPr>
          <a:xfrm>
            <a:off x="8554508" y="6468982"/>
            <a:ext cx="3561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it-IT" sz="2000" b="1" i="0" u="none" strike="noStrike" cap="none" dirty="0">
                <a:solidFill>
                  <a:srgbClr val="FFFFFF"/>
                </a:solidFill>
                <a:latin typeface="Calibri"/>
                <a:ea typeface="Calibri"/>
                <a:cs typeface="Calibri"/>
                <a:sym typeface="Calibri"/>
              </a:rPr>
              <a:t>C.I.A Settore Tecnico</a:t>
            </a:r>
            <a:endParaRPr sz="1400" b="0" i="0" u="none" strike="noStrike" cap="none" dirty="0">
              <a:solidFill>
                <a:srgbClr val="000000"/>
              </a:solidFill>
              <a:latin typeface="Arial"/>
              <a:ea typeface="Arial"/>
              <a:cs typeface="Arial"/>
              <a:sym typeface="Arial"/>
            </a:endParaRPr>
          </a:p>
        </p:txBody>
      </p:sp>
      <p:sp>
        <p:nvSpPr>
          <p:cNvPr id="341" name="Google Shape;341;p43"/>
          <p:cNvSpPr txBox="1"/>
          <p:nvPr/>
        </p:nvSpPr>
        <p:spPr>
          <a:xfrm>
            <a:off x="94813" y="2624157"/>
            <a:ext cx="12350662" cy="17850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2400" b="0" i="0" u="none" strike="noStrike" cap="none" dirty="0">
                <a:solidFill>
                  <a:schemeClr val="lt1"/>
                </a:solidFill>
                <a:latin typeface="Arial"/>
                <a:ea typeface="Arial"/>
                <a:cs typeface="Arial"/>
                <a:sym typeface="Arial"/>
              </a:rPr>
              <a:t>RISPOSTA CORRETTA:</a:t>
            </a:r>
          </a:p>
          <a:p>
            <a:r>
              <a:rPr lang="it-IT" sz="2400" dirty="0">
                <a:solidFill>
                  <a:schemeClr val="lt1"/>
                </a:solidFill>
              </a:rPr>
              <a:t>A) Rimessa A dal punto più vicino a dove è stato fermato il gioco con 8’’ sul display</a:t>
            </a:r>
          </a:p>
          <a:p>
            <a:r>
              <a:rPr lang="it-IT" sz="2400" dirty="0">
                <a:solidFill>
                  <a:schemeClr val="lt1"/>
                </a:solidFill>
              </a:rPr>
              <a:t> (OBRI Versione 4.1 F-3.3.23) pag. 123</a:t>
            </a:r>
            <a:endParaRPr dirty="0">
              <a:solidFill>
                <a:srgbClr val="FF0000"/>
              </a:solidFill>
            </a:endParaRPr>
          </a:p>
          <a:p>
            <a:pPr marL="0" marR="0" lvl="0" indent="0" algn="l" rtl="0">
              <a:lnSpc>
                <a:spcPct val="100000"/>
              </a:lnSpc>
              <a:spcBef>
                <a:spcPts val="0"/>
              </a:spcBef>
              <a:spcAft>
                <a:spcPts val="0"/>
              </a:spcAft>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endParaRPr dirty="0"/>
          </a:p>
        </p:txBody>
      </p:sp>
      <p:sp>
        <p:nvSpPr>
          <p:cNvPr id="11" name="CasellaDiTesto 10">
            <a:extLst>
              <a:ext uri="{FF2B5EF4-FFF2-40B4-BE49-F238E27FC236}">
                <a16:creationId xmlns:a16="http://schemas.microsoft.com/office/drawing/2014/main" id="{C2A1E13F-8F06-B815-1E43-3377299FCC2A}"/>
              </a:ext>
            </a:extLst>
          </p:cNvPr>
          <p:cNvSpPr txBox="1"/>
          <p:nvPr/>
        </p:nvSpPr>
        <p:spPr>
          <a:xfrm>
            <a:off x="8040195" y="3429000"/>
            <a:ext cx="3952108" cy="3046988"/>
          </a:xfrm>
          <a:prstGeom prst="rect">
            <a:avLst/>
          </a:prstGeom>
          <a:noFill/>
          <a:ln>
            <a:solidFill>
              <a:schemeClr val="bg1"/>
            </a:solidFill>
          </a:ln>
        </p:spPr>
        <p:txBody>
          <a:bodyPr wrap="square" rtlCol="0">
            <a:spAutoFit/>
          </a:bodyPr>
          <a:lstStyle/>
          <a:p>
            <a:r>
              <a:rPr lang="it-IT" sz="2400" dirty="0">
                <a:solidFill>
                  <a:schemeClr val="bg1"/>
                </a:solidFill>
              </a:rPr>
              <a:t>Nella nuova versione in vigore dal 25 luglio 2024, è stato precisato che tutto ciò che accade tra il momento dell’atto di violenza e la verifica IRS rimane valido, compreso tempo e falli commessi. </a:t>
            </a:r>
            <a:endParaRPr lang="it-IT" sz="1800" dirty="0">
              <a:solidFill>
                <a:schemeClr val="bg1"/>
              </a:solidFill>
            </a:endParaRPr>
          </a:p>
        </p:txBody>
      </p:sp>
      <p:pic>
        <p:nvPicPr>
          <p:cNvPr id="3" name="Immagine 2">
            <a:extLst>
              <a:ext uri="{FF2B5EF4-FFF2-40B4-BE49-F238E27FC236}">
                <a16:creationId xmlns:a16="http://schemas.microsoft.com/office/drawing/2014/main" id="{0BD4CA5D-5398-C46E-45D9-78F6C5DC61E7}"/>
              </a:ext>
            </a:extLst>
          </p:cNvPr>
          <p:cNvPicPr>
            <a:picLocks noChangeAspect="1"/>
          </p:cNvPicPr>
          <p:nvPr/>
        </p:nvPicPr>
        <p:blipFill>
          <a:blip r:embed="rId3"/>
          <a:stretch>
            <a:fillRect/>
          </a:stretch>
        </p:blipFill>
        <p:spPr>
          <a:xfrm>
            <a:off x="353961" y="3747754"/>
            <a:ext cx="7423355" cy="3121337"/>
          </a:xfrm>
          <a:prstGeom prst="rect">
            <a:avLst/>
          </a:prstGeom>
        </p:spPr>
      </p:pic>
    </p:spTree>
    <p:extLst>
      <p:ext uri="{BB962C8B-B14F-4D97-AF65-F5344CB8AC3E}">
        <p14:creationId xmlns:p14="http://schemas.microsoft.com/office/powerpoint/2010/main" val="276086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9"/>
                                        </p:tgtEl>
                                        <p:attrNameLst>
                                          <p:attrName>style.visibility</p:attrName>
                                        </p:attrNameLst>
                                      </p:cBhvr>
                                      <p:to>
                                        <p:strVal val="visible"/>
                                      </p:to>
                                    </p:set>
                                    <p:animEffect transition="in" filter="fade">
                                      <p:cBhvr>
                                        <p:cTn id="7" dur="1000"/>
                                        <p:tgtEl>
                                          <p:spTgt spid="3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1"/>
                                        </p:tgtEl>
                                        <p:attrNameLst>
                                          <p:attrName>style.visibility</p:attrName>
                                        </p:attrNameLst>
                                      </p:cBhvr>
                                      <p:to>
                                        <p:strVal val="visible"/>
                                      </p:to>
                                    </p:set>
                                    <p:animEffect transition="in" filter="fade">
                                      <p:cBhvr>
                                        <p:cTn id="12" dur="1000"/>
                                        <p:tgtEl>
                                          <p:spTgt spid="3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theme/theme1.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ersonalizza struttur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1543</TotalTime>
  <Words>1965</Words>
  <Application>Microsoft Office PowerPoint</Application>
  <PresentationFormat>Widescreen</PresentationFormat>
  <Paragraphs>141</Paragraphs>
  <Slides>26</Slides>
  <Notes>26</Notes>
  <HiddenSlides>0</HiddenSlides>
  <MMClips>0</MMClips>
  <ScaleCrop>false</ScaleCrop>
  <HeadingPairs>
    <vt:vector size="6" baseType="variant">
      <vt:variant>
        <vt:lpstr>Caratteri utilizzati</vt:lpstr>
      </vt:variant>
      <vt:variant>
        <vt:i4>3</vt:i4>
      </vt:variant>
      <vt:variant>
        <vt:lpstr>Tema</vt:lpstr>
      </vt:variant>
      <vt:variant>
        <vt:i4>2</vt:i4>
      </vt:variant>
      <vt:variant>
        <vt:lpstr>Titoli diapositive</vt:lpstr>
      </vt:variant>
      <vt:variant>
        <vt:i4>26</vt:i4>
      </vt:variant>
    </vt:vector>
  </HeadingPairs>
  <TitlesOfParts>
    <vt:vector size="31" baseType="lpstr">
      <vt:lpstr>Arial</vt:lpstr>
      <vt:lpstr>Calibri</vt:lpstr>
      <vt:lpstr>Helvetica Neue</vt:lpstr>
      <vt:lpstr>1_Office Theme</vt:lpstr>
      <vt:lpstr>Personalizza struttura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Sergio Borroni</dc:creator>
  <cp:lastModifiedBy>Marco Giansanti</cp:lastModifiedBy>
  <cp:revision>72</cp:revision>
  <dcterms:created xsi:type="dcterms:W3CDTF">2022-08-07T09:25:35Z</dcterms:created>
  <dcterms:modified xsi:type="dcterms:W3CDTF">2024-09-14T17:02:12Z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2022-08-07T00:00:00Z</vt:filetime>
  </property>
</Properties>
</file>